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tiff" ContentType="image/tiff"/>
  <Default Extension="png" ContentType="image/png"/>
  <Default Extension="wmf" ContentType="image/x-w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342" r:id="rId3"/>
    <p:sldId id="2378" r:id="rId5"/>
    <p:sldId id="2376" r:id="rId6"/>
    <p:sldId id="2377" r:id="rId7"/>
    <p:sldId id="2379" r:id="rId8"/>
    <p:sldId id="2435" r:id="rId9"/>
    <p:sldId id="2436" r:id="rId10"/>
    <p:sldId id="2437" r:id="rId11"/>
    <p:sldId id="2438" r:id="rId12"/>
    <p:sldId id="2386" r:id="rId13"/>
    <p:sldId id="2387" r:id="rId14"/>
    <p:sldId id="2388" r:id="rId15"/>
    <p:sldId id="2389" r:id="rId16"/>
    <p:sldId id="2390" r:id="rId17"/>
    <p:sldId id="2391" r:id="rId18"/>
    <p:sldId id="2392" r:id="rId19"/>
    <p:sldId id="2393" r:id="rId20"/>
    <p:sldId id="2394" r:id="rId21"/>
    <p:sldId id="2395" r:id="rId22"/>
    <p:sldId id="2396" r:id="rId23"/>
    <p:sldId id="2397" r:id="rId24"/>
    <p:sldId id="2398" r:id="rId25"/>
    <p:sldId id="2399" r:id="rId26"/>
    <p:sldId id="2400" r:id="rId27"/>
    <p:sldId id="2401" r:id="rId28"/>
    <p:sldId id="2402" r:id="rId29"/>
    <p:sldId id="2403" r:id="rId30"/>
    <p:sldId id="2404" r:id="rId31"/>
    <p:sldId id="2405" r:id="rId32"/>
    <p:sldId id="2406" r:id="rId33"/>
    <p:sldId id="2407" r:id="rId34"/>
    <p:sldId id="2408" r:id="rId35"/>
    <p:sldId id="2409" r:id="rId36"/>
    <p:sldId id="2410" r:id="rId37"/>
    <p:sldId id="2411" r:id="rId38"/>
    <p:sldId id="2412" r:id="rId39"/>
    <p:sldId id="2413" r:id="rId40"/>
    <p:sldId id="2414" r:id="rId41"/>
    <p:sldId id="2415" r:id="rId42"/>
    <p:sldId id="2416" r:id="rId43"/>
    <p:sldId id="2417" r:id="rId44"/>
    <p:sldId id="2418" r:id="rId45"/>
    <p:sldId id="2419" r:id="rId46"/>
    <p:sldId id="2420" r:id="rId47"/>
    <p:sldId id="2421" r:id="rId48"/>
    <p:sldId id="2422" r:id="rId49"/>
    <p:sldId id="2423" r:id="rId50"/>
    <p:sldId id="2424" r:id="rId51"/>
    <p:sldId id="2425" r:id="rId52"/>
    <p:sldId id="2426" r:id="rId53"/>
    <p:sldId id="2427" r:id="rId54"/>
    <p:sldId id="2428" r:id="rId55"/>
    <p:sldId id="2429" r:id="rId56"/>
    <p:sldId id="2430" r:id="rId57"/>
    <p:sldId id="2431" r:id="rId58"/>
    <p:sldId id="2432" r:id="rId59"/>
    <p:sldId id="2433" r:id="rId60"/>
    <p:sldId id="2434" r:id="rId61"/>
    <p:sldId id="2213" r:id="rId62"/>
    <p:sldId id="628" r:id="rId63"/>
  </p:sldIdLst>
  <p:sldSz cx="12192000" cy="6858000"/>
  <p:notesSz cx="61722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DF5327"/>
    <a:srgbClr val="626367"/>
    <a:srgbClr val="001A4A"/>
    <a:srgbClr val="F5F4F0"/>
    <a:srgbClr val="000000"/>
    <a:srgbClr val="EF993C"/>
    <a:srgbClr val="510303"/>
    <a:srgbClr val="780C0A"/>
    <a:srgbClr val="FBFBFB"/>
    <a:srgbClr val="001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5" autoAdjust="0"/>
    <p:restoredTop sz="71944" autoAdjust="0"/>
  </p:normalViewPr>
  <p:slideViewPr>
    <p:cSldViewPr>
      <p:cViewPr>
        <p:scale>
          <a:sx n="72" d="100"/>
          <a:sy n="72" d="100"/>
        </p:scale>
        <p:origin x="1704" y="304"/>
      </p:cViewPr>
      <p:guideLst>
        <p:guide orient="horz" pos="1898"/>
        <p:guide pos="3840"/>
      </p:guideLst>
    </p:cSldViewPr>
  </p:slideViewPr>
  <p:notesTextViewPr>
    <p:cViewPr>
      <p:scale>
        <a:sx n="50" d="100"/>
        <a:sy n="50" d="100"/>
      </p:scale>
      <p:origin x="0" y="0"/>
    </p:cViewPr>
  </p:notesTextViewPr>
  <p:sorterViewPr>
    <p:cViewPr>
      <p:scale>
        <a:sx n="66" d="100"/>
        <a:sy n="66" d="100"/>
      </p:scale>
      <p:origin x="0" y="7074"/>
    </p:cViewPr>
  </p:sorterViewPr>
  <p:notesViewPr>
    <p:cSldViewPr>
      <p:cViewPr varScale="1">
        <p:scale>
          <a:sx n="63" d="100"/>
          <a:sy n="63" d="100"/>
        </p:scale>
        <p:origin x="2312" y="20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9-08-17T07:35:38"/>
    </inkml:context>
    <inkml:brush xml:id="br0">
      <inkml:brushProperty name="width" value="0.05" units="cm"/>
      <inkml:brushProperty name="height" value="0.05" units="cm"/>
      <inkml:brushProperty name="color" value="#ff0066"/>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1023" units="cm"/>
        </inkml:traceFormat>
        <inkml:channelProperties>
          <inkml:channelProperty channel="X" name="resolution" value="1000" units="1/cm"/>
          <inkml:channelProperty channel="Y" name="resolution" value="1000" units="1/cm"/>
          <inkml:channelProperty channel="F" name="resolution" value="2.84167" units="1/cm"/>
        </inkml:channelProperties>
      </inkml:inkSource>
      <inkml:timestamp xml:id="ts0" timeString="2019-08-17T07:35:43"/>
    </inkml:context>
    <inkml:brush xml:id="br0">
      <inkml:brushProperty name="width" value="0.05" units="cm"/>
      <inkml:brushProperty name="height" value="0.05" units="cm"/>
      <inkml:brushProperty name="color" value="#ff0066"/>
    </inkml:brush>
  </inkml:definitions>
  <inkml:trace contextRef="#ctx0" brushRef="#br0">33 43 1024,'-33'-43'-33,"-9"43"0,42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67462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59395" name="Rectangle 3"/>
          <p:cNvSpPr>
            <a:spLocks noGrp="1" noChangeArrowheads="1"/>
          </p:cNvSpPr>
          <p:nvPr>
            <p:ph type="dt" idx="1"/>
          </p:nvPr>
        </p:nvSpPr>
        <p:spPr bwMode="auto">
          <a:xfrm>
            <a:off x="3496152" y="0"/>
            <a:ext cx="267462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119812" name="Rectangle 4"/>
          <p:cNvSpPr>
            <a:spLocks noGrp="1" noRot="1" noChangeAspect="1" noChangeArrowheads="1" noTextEdit="1"/>
          </p:cNvSpPr>
          <p:nvPr>
            <p:ph type="sldImg" idx="2"/>
          </p:nvPr>
        </p:nvSpPr>
        <p:spPr bwMode="auto">
          <a:xfrm>
            <a:off x="381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9397" name="Rectangle 5"/>
          <p:cNvSpPr>
            <a:spLocks noGrp="1" noChangeArrowheads="1"/>
          </p:cNvSpPr>
          <p:nvPr>
            <p:ph type="body" sz="quarter" idx="3"/>
          </p:nvPr>
        </p:nvSpPr>
        <p:spPr bwMode="auto">
          <a:xfrm>
            <a:off x="617220" y="4343400"/>
            <a:ext cx="493776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9398" name="Rectangle 6"/>
          <p:cNvSpPr>
            <a:spLocks noGrp="1" noChangeArrowheads="1"/>
          </p:cNvSpPr>
          <p:nvPr>
            <p:ph type="ftr" sz="quarter" idx="4"/>
          </p:nvPr>
        </p:nvSpPr>
        <p:spPr bwMode="auto">
          <a:xfrm>
            <a:off x="0" y="8685213"/>
            <a:ext cx="267462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59399" name="Rectangle 7"/>
          <p:cNvSpPr>
            <a:spLocks noGrp="1" noChangeArrowheads="1"/>
          </p:cNvSpPr>
          <p:nvPr>
            <p:ph type="sldNum" sz="quarter" idx="5"/>
          </p:nvPr>
        </p:nvSpPr>
        <p:spPr bwMode="auto">
          <a:xfrm>
            <a:off x="3496152" y="8685213"/>
            <a:ext cx="267462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pPr>
              <a:defRPr/>
            </a:pPr>
            <a:fld id="{0970EB08-89C7-4857-A764-91623B1A6E12}"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0970EB08-89C7-4857-A764-91623B1A6E12}"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Consider a parameter w in </a:t>
                </a:r>
                <a14:m>
                  <m:oMath xmlns:m="http://schemas.openxmlformats.org/officeDocument/2006/math">
                    <m:r>
                      <a:rPr lang="zh-TW" altLang="en-US" sz="1200" i="1">
                        <a:latin typeface="Cambria Math" panose="02040503050406030204" pitchFamily="18" charset="0"/>
                      </a:rPr>
                      <m:t>𝜃</m:t>
                    </m:r>
                  </m:oMath>
                </a14:m>
                <a:endParaRPr lang="zh-TW" altLang="en-US" sz="1200" dirty="0"/>
              </a:p>
              <a:p>
                <a:endParaRPr lang="zh-TW" altLang="en-US" dirty="0"/>
              </a:p>
            </p:txBody>
          </p:sp>
        </mc:Choice>
        <mc:Fallback>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smtClean="0"/>
                  <a:t>Consider a parameter w in </a:t>
                </a:r>
                <a:r>
                  <a:rPr lang="zh-TW" altLang="en-US" sz="1200" i="0">
                    <a:latin typeface="Cambria Math" panose="02040503050406030204" pitchFamily="18" charset="0"/>
                  </a:rPr>
                  <a:t>𝜃</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标准的神经元包含以下几个组成部分：</a:t>
            </a:r>
            <a:endParaRPr lang="zh-CN" altLang="en-US"/>
          </a:p>
          <a:p>
            <a:endParaRPr lang="zh-CN" altLang="en-US"/>
          </a:p>
          <a:p>
            <a:r>
              <a:rPr lang="zh-CN" altLang="en-US"/>
              <a:t>细胞体，内涵细胞核，为整个细胞提供营养和动力</a:t>
            </a:r>
            <a:endParaRPr lang="zh-CN" altLang="en-US"/>
          </a:p>
          <a:p>
            <a:r>
              <a:rPr lang="zh-CN" altLang="en-US"/>
              <a:t>细胞体上的树突，用来接收其他神经元细胞传递来的神经介质信息</a:t>
            </a:r>
            <a:endParaRPr lang="zh-CN" altLang="en-US"/>
          </a:p>
          <a:p>
            <a:r>
              <a:rPr lang="zh-CN" altLang="en-US"/>
              <a:t>长长的轴突，在这里形成和传递不断变化的动作电位</a:t>
            </a:r>
            <a:endParaRPr lang="zh-CN" altLang="en-US"/>
          </a:p>
          <a:p>
            <a:r>
              <a:rPr lang="zh-CN" altLang="en-US"/>
              <a:t>轴突末端的突触，用来将新的动作电位转化为神经递质传递到其他神经元</a:t>
            </a:r>
            <a:endParaRPr lang="zh-CN" altLang="en-US"/>
          </a:p>
          <a:p>
            <a:endParaRPr lang="zh-CN" altLang="en-US"/>
          </a:p>
          <a:p>
            <a:r>
              <a:rPr lang="zh-CN" altLang="en-US"/>
              <a:t>作者：zhyuzh3d</a:t>
            </a:r>
            <a:endParaRPr lang="zh-CN" altLang="en-US"/>
          </a:p>
          <a:p>
            <a:r>
              <a:rPr lang="zh-CN" altLang="en-US"/>
              <a:t>链接：https://www.jianshu.com/p/5b2e5fc3b575</a:t>
            </a:r>
            <a:endParaRPr lang="zh-CN" altLang="en-US"/>
          </a:p>
          <a:p>
            <a:r>
              <a:rPr lang="zh-CN" altLang="en-US"/>
              <a:t>来源：简书</a:t>
            </a:r>
            <a:endParaRPr lang="zh-CN" altLang="en-US"/>
          </a:p>
          <a:p>
            <a:r>
              <a:rPr lang="zh-CN" altLang="en-US"/>
              <a:t>著作权归作者所有。商业转载请联系作者获得授权，非商业转载请注明出处。</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人体肌肉运动的能量来自于ATP磷酸腺苷的化学反应，人体每天要消耗100~150斤的ATP，这可能超过自身的体重。</a:t>
            </a:r>
            <a:endParaRPr lang="zh-CN" altLang="en-US"/>
          </a:p>
          <a:p>
            <a:endParaRPr lang="zh-CN" altLang="en-US"/>
          </a:p>
          <a:p>
            <a:r>
              <a:rPr lang="zh-CN" altLang="en-US"/>
              <a:t>这个消耗是反复进行的，即不断合成新的ATP同时不断的分解。人体内实时保存的ATP大约只有50克，能够释放大约1千卡能量，只够我们剧烈运动3秒钟。</a:t>
            </a:r>
            <a:endParaRPr lang="zh-CN" altLang="en-US"/>
          </a:p>
          <a:p>
            <a:endParaRPr lang="zh-CN" altLang="en-US"/>
          </a:p>
          <a:p>
            <a:r>
              <a:rPr lang="zh-CN" altLang="en-US"/>
              <a:t>我们遍布全身的神经细胞将用于传输神经信号的神经递质释放到肌肉组织中，刺激钙离子的释放，而钙离子的浓度正是控制ATP分解的关键因素，ATP分解的化学反应拉动肌肉细胞，产生身体运动。</a:t>
            </a:r>
            <a:endParaRPr lang="zh-CN" altLang="en-US"/>
          </a:p>
          <a:p>
            <a:endParaRPr lang="zh-CN" altLang="en-US"/>
          </a:p>
          <a:p>
            <a:r>
              <a:rPr lang="zh-CN" altLang="en-US"/>
              <a:t>进入腾讯视频观看神经系统控制肌肉运动原理 http://v.qq.com/x/page/q0800mw251b.html</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神经递质neurotransimitter，也叫神经传递素或神经传导物质，是遍布我们全身的神经元和肌细胞或感受器相衔接的突触部分传递信息的信使分子。</a:t>
            </a:r>
            <a:endParaRPr lang="zh-CN" altLang="en-US"/>
          </a:p>
          <a:p>
            <a:endParaRPr lang="zh-CN" altLang="en-US"/>
          </a:p>
          <a:p>
            <a:r>
              <a:rPr lang="zh-CN" altLang="en-US"/>
              <a:t>谷氨酸是大脑和脊髓中最多的神经递质，我们的学习和记忆能力很大程度上都依赖于它的传递。海马体中的多巴胺则控制着我们与目的有关的情绪和快乐，包含性欲的唤起和高潮。乙酰胆碱多分布在身体四处的神经元中，负责激活肌肉执行运动。肠道中的羟色胺负责我们的食欲和饥饿感。酪氨酸合成的肾上腺素则在睡眠中发挥作用让我们仍然具有警觉，也控制着战斗和逃跑的反应。</a:t>
            </a:r>
            <a:endParaRPr lang="zh-CN" altLang="en-US"/>
          </a:p>
          <a:p>
            <a:endParaRPr lang="zh-CN" altLang="en-US"/>
          </a:p>
          <a:p>
            <a:r>
              <a:rPr lang="zh-CN" altLang="en-US"/>
              <a:t>作者：zhyuzh3d</a:t>
            </a:r>
            <a:endParaRPr lang="zh-CN" altLang="en-US"/>
          </a:p>
          <a:p>
            <a:r>
              <a:rPr lang="zh-CN" altLang="en-US"/>
              <a:t>链接：https://www.jianshu.com/p/5b2e5fc3b575</a:t>
            </a:r>
            <a:endParaRPr lang="zh-CN" altLang="en-US"/>
          </a:p>
          <a:p>
            <a:r>
              <a:rPr lang="zh-CN" altLang="en-US"/>
              <a:t>来源：简书</a:t>
            </a:r>
            <a:endParaRPr lang="zh-CN" altLang="en-US"/>
          </a:p>
          <a:p>
            <a:r>
              <a:rPr lang="zh-CN" altLang="en-US"/>
              <a:t>著作权归作者所有。商业转载请联系作者获得授权，非商业转载请注明出处。</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简单的说，神经信号从树突进入，经过轴突，最后从轴突的突触传递出去，传入和传出都是通过神经递质化学反应实现的。</a:t>
            </a:r>
            <a:endParaRPr lang="zh-CN" altLang="en-US"/>
          </a:p>
          <a:p>
            <a:endParaRPr lang="zh-CN" altLang="en-US"/>
          </a:p>
          <a:p>
            <a:r>
              <a:rPr lang="zh-CN" altLang="en-US"/>
              <a:t>一般的，每个神经元都只传递一种神经递质，也就是说，我们的学习、记忆、快乐、饥饿等等各种智能意识都是由不同分组的神经元互相传递神经递质来实现的。</a:t>
            </a:r>
            <a:endParaRPr lang="zh-CN" altLang="en-US"/>
          </a:p>
          <a:p>
            <a:endParaRPr lang="zh-CN" altLang="en-US"/>
          </a:p>
          <a:p>
            <a:r>
              <a:rPr lang="zh-CN" altLang="en-US"/>
              <a:t>而整个人脑大约具有800 ~ 1000亿个神经元，每个神经元具有1500 ~ 2000个连接，形成超级庞大的神经网络，这是我们主要思维意识的来源。</a:t>
            </a:r>
            <a:endParaRPr lang="zh-CN" altLang="en-US"/>
          </a:p>
          <a:p>
            <a:endParaRPr lang="zh-CN" altLang="en-US"/>
          </a:p>
          <a:p>
            <a:r>
              <a:rPr lang="zh-CN" altLang="en-US"/>
              <a:t>作者：zhyuzh3d</a:t>
            </a:r>
            <a:endParaRPr lang="zh-CN" altLang="en-US"/>
          </a:p>
          <a:p>
            <a:r>
              <a:rPr lang="zh-CN" altLang="en-US"/>
              <a:t>链接：https://www.jianshu.com/p/5b2e5fc3b575</a:t>
            </a:r>
            <a:endParaRPr lang="zh-CN" altLang="en-US"/>
          </a:p>
          <a:p>
            <a:r>
              <a:rPr lang="zh-CN" altLang="en-US"/>
              <a:t>来源：简书</a:t>
            </a:r>
            <a:endParaRPr lang="zh-CN" altLang="en-US"/>
          </a:p>
          <a:p>
            <a:r>
              <a:rPr lang="zh-CN" altLang="en-US"/>
              <a:t>著作权归作者所有。商业转载请联系作者获得授权，非商业转载请注明出处。</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342900" indent="-342900" algn="just">
              <a:lnSpc>
                <a:spcPct val="100000"/>
              </a:lnSpc>
              <a:spcBef>
                <a:spcPts val="600"/>
              </a:spcBef>
              <a:spcAft>
                <a:spcPts val="0"/>
              </a:spcAft>
              <a:buFont typeface="Arial" panose="020B0604020202020204" pitchFamily="34" charset="0"/>
              <a:buChar char="•"/>
            </a:pPr>
            <a:r>
              <a:rPr lang="zh-CN" altLang="en-US">
                <a:latin typeface="思源宋体" panose="02020400000000000000" charset="-122"/>
                <a:ea typeface="思源宋体" panose="02020400000000000000" charset="-122"/>
                <a:cs typeface="思源宋体" panose="02020400000000000000" charset="-122"/>
                <a:sym typeface="+mn-ea"/>
              </a:rPr>
              <a:t>体感系统Somatosensory system是人类感觉系统的一部分，专用于感应自身皮肤和身体内部的变化，比如用于感受冷热的温度感受器、用于感受被挤压的机械感应器、用于感受味觉嗅觉的化学感应器，以及用于感受威胁信号的伤害感受器。</a:t>
            </a:r>
            <a:endParaRPr lang="zh-CN" altLang="en-US">
              <a:latin typeface="思源宋体" panose="02020400000000000000" charset="-122"/>
              <a:ea typeface="思源宋体" panose="02020400000000000000" charset="-122"/>
              <a:cs typeface="思源宋体" panose="02020400000000000000" charset="-122"/>
            </a:endParaRPr>
          </a:p>
          <a:p>
            <a:pPr marL="342900" indent="-342900" algn="just">
              <a:lnSpc>
                <a:spcPct val="100000"/>
              </a:lnSpc>
              <a:spcBef>
                <a:spcPts val="600"/>
              </a:spcBef>
              <a:spcAft>
                <a:spcPts val="0"/>
              </a:spcAft>
              <a:buFont typeface="Arial" panose="020B0604020202020204" pitchFamily="34" charset="0"/>
              <a:buChar char="•"/>
            </a:pPr>
            <a:r>
              <a:rPr lang="zh-CN" altLang="en-US">
                <a:latin typeface="思源宋体" panose="02020400000000000000" charset="-122"/>
                <a:ea typeface="思源宋体" panose="02020400000000000000" charset="-122"/>
                <a:cs typeface="思源宋体" panose="02020400000000000000" charset="-122"/>
                <a:sym typeface="+mn-ea"/>
              </a:rPr>
              <a:t>人大脑对于身体各个部分的感知能力并不是均衡的，大脑皮质小人描绘了全身各个器官相对应的大脑皮质面积比例，其中嘴唇的相对感知能力最强，这也是为什么相爱的人接吻会产生如此强烈的感觉，而运动方面双手和嘴则获得了最强能力，以便于我们工作和交流。</a:t>
            </a:r>
            <a:endParaRPr lang="zh-CN" altLang="en-US">
              <a:solidFill>
                <a:schemeClr val="bg1"/>
              </a:solidFill>
              <a:latin typeface="思源宋体" panose="02020400000000000000" charset="-122"/>
              <a:ea typeface="思源宋体" panose="02020400000000000000" charset="-122"/>
              <a:cs typeface="思源宋体" panose="02020400000000000000" charset="-122"/>
              <a:sym typeface="+mn-ea"/>
            </a:endParaRP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endParaRPr lang="zh-CN" altLang="en-US" dirty="0"/>
          </a:p>
          <a:p>
            <a:r>
              <a:rPr lang="en-US" altLang="zh-CN" dirty="0"/>
              <a:t>\item </a:t>
            </a:r>
            <a:r>
              <a:rPr lang="zh-CN" altLang="en-US" dirty="0"/>
              <a:t>细胞突起是由细胞体延伸出来的细长部分，又可分为树突和轴突。</a:t>
            </a:r>
            <a:endParaRPr lang="zh-CN" altLang="en-US" dirty="0"/>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endParaRPr lang="zh-CN" altLang="en-US" dirty="0"/>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神经网络的通用近似性质也被证明对于其它类型的激活函数，比如ReLU，也都是适用的。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tif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tif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0000"/>
        </a:solidFill>
        <a:effectLst/>
      </p:bgPr>
    </p:bg>
    <p:spTree>
      <p:nvGrpSpPr>
        <p:cNvPr id="1" name=""/>
        <p:cNvGrpSpPr/>
        <p:nvPr/>
      </p:nvGrpSpPr>
      <p:grpSpPr>
        <a:xfrm>
          <a:off x="0" y="0"/>
          <a:ext cx="0" cy="0"/>
          <a:chOff x="0" y="0"/>
          <a:chExt cx="0" cy="0"/>
        </a:xfrm>
      </p:grpSpPr>
      <p:pic>
        <p:nvPicPr>
          <p:cNvPr id="4" name="图片 3" descr="8c6632b0029c80cfe27c13ba452514cd"/>
          <p:cNvPicPr>
            <a:picLocks noChangeAspect="1"/>
          </p:cNvPicPr>
          <p:nvPr userDrawn="1"/>
        </p:nvPicPr>
        <p:blipFill>
          <a:blip r:embed="rId2"/>
          <a:stretch>
            <a:fillRect/>
          </a:stretch>
        </p:blipFill>
        <p:spPr>
          <a:xfrm>
            <a:off x="-3175" y="27940"/>
            <a:ext cx="10240010" cy="6821805"/>
          </a:xfrm>
          <a:prstGeom prst="rect">
            <a:avLst/>
          </a:prstGeom>
        </p:spPr>
      </p:pic>
      <p:sp>
        <p:nvSpPr>
          <p:cNvPr id="5122" name="Rectangle 2"/>
          <p:cNvSpPr>
            <a:spLocks noGrp="1" noChangeArrowheads="1"/>
          </p:cNvSpPr>
          <p:nvPr>
            <p:ph type="ctrTitle"/>
          </p:nvPr>
        </p:nvSpPr>
        <p:spPr>
          <a:xfrm>
            <a:off x="6829108" y="2074545"/>
            <a:ext cx="5274945" cy="2308860"/>
          </a:xfrm>
          <a:noFill/>
          <a:ln>
            <a:noFill/>
          </a:ln>
          <a:effectLst>
            <a:outerShdw blurRad="50800" dist="38100" dir="2700000" algn="tl" rotWithShape="0">
              <a:schemeClr val="bg1">
                <a:lumMod val="85000"/>
                <a:alpha val="40000"/>
              </a:schemeClr>
            </a:outerShdw>
          </a:effectLst>
        </p:spPr>
        <p:txBody>
          <a:bodyPr/>
          <a:lstStyle>
            <a:lvl1pPr algn="ctr">
              <a:lnSpc>
                <a:spcPct val="110000"/>
              </a:lnSpc>
              <a:defRPr sz="4000" b="1" i="0" cap="none" spc="0">
                <a:ln w="22225">
                  <a:noFill/>
                  <a:prstDash val="solid"/>
                </a:ln>
                <a:solidFill>
                  <a:schemeClr val="bg1">
                    <a:lumMod val="95000"/>
                  </a:schemeClr>
                </a:solidFill>
                <a:effectLst/>
                <a:latin typeface="逐浪古藉大字库" panose="03000509000000000000" charset="-122"/>
                <a:ea typeface="逐浪古藉大字库" panose="03000509000000000000" charset="-122"/>
                <a:cs typeface="思源宋体 CN" panose="02020400000000000000" charset="-122"/>
              </a:defRPr>
            </a:lvl1pPr>
          </a:lstStyle>
          <a:p>
            <a:r>
              <a:rPr lang="zh-CN" altLang="en-US" smtClean="0"/>
              <a:t>单击此处编辑母版标题样式</a:t>
            </a:r>
            <a:endParaRPr lang="zh-CN" altLang="ru-RU" dirty="0"/>
          </a:p>
        </p:txBody>
      </p:sp>
      <p:pic>
        <p:nvPicPr>
          <p:cNvPr id="8" name="图片 7"/>
          <p:cNvPicPr>
            <a:picLocks noChangeAspect="1"/>
          </p:cNvPicPr>
          <p:nvPr userDrawn="1"/>
        </p:nvPicPr>
        <p:blipFill>
          <a:blip r:embed="rId3">
            <a:biLevel thresh="75000"/>
            <a:lum bright="96000"/>
          </a:blip>
          <a:stretch>
            <a:fillRect/>
          </a:stretch>
        </p:blipFill>
        <p:spPr>
          <a:xfrm>
            <a:off x="8026767" y="6147644"/>
            <a:ext cx="2879626" cy="432653"/>
          </a:xfrm>
          <a:prstGeom prst="rect">
            <a:avLst/>
          </a:prstGeom>
        </p:spPr>
      </p:pic>
      <p:grpSp>
        <p:nvGrpSpPr>
          <p:cNvPr id="10" name="组合 9"/>
          <p:cNvGrpSpPr/>
          <p:nvPr userDrawn="1"/>
        </p:nvGrpSpPr>
        <p:grpSpPr>
          <a:xfrm>
            <a:off x="9497060" y="134620"/>
            <a:ext cx="2694305" cy="642620"/>
            <a:chOff x="14939" y="204"/>
            <a:chExt cx="4243" cy="1012"/>
          </a:xfrm>
        </p:grpSpPr>
        <p:sp>
          <p:nvSpPr>
            <p:cNvPr id="9" name="椭圆 8"/>
            <p:cNvSpPr/>
            <p:nvPr userDrawn="1"/>
          </p:nvSpPr>
          <p:spPr>
            <a:xfrm>
              <a:off x="14939" y="204"/>
              <a:ext cx="1012" cy="1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4">
              <a:grayscl/>
              <a:lum bright="36000" contrast="-30000"/>
            </a:blip>
            <a:stretch>
              <a:fillRect/>
            </a:stretch>
          </p:blipFill>
          <p:spPr>
            <a:xfrm>
              <a:off x="15440" y="204"/>
              <a:ext cx="3742" cy="1012"/>
            </a:xfrm>
            <a:prstGeom prst="rect">
              <a:avLst/>
            </a:prstGeom>
          </p:spPr>
        </p:pic>
      </p:grpSp>
      <p:pic>
        <p:nvPicPr>
          <p:cNvPr id="2" name="图片 1" descr="人工智能导论-汉仪"/>
          <p:cNvPicPr>
            <a:picLocks noChangeAspect="1"/>
          </p:cNvPicPr>
          <p:nvPr userDrawn="1"/>
        </p:nvPicPr>
        <p:blipFill>
          <a:blip r:embed="rId5">
            <a:lum bright="84000" contrast="6000"/>
          </a:blip>
          <a:stretch>
            <a:fillRect/>
          </a:stretch>
        </p:blipFill>
        <p:spPr>
          <a:xfrm>
            <a:off x="7902893" y="1294130"/>
            <a:ext cx="3127375" cy="646430"/>
          </a:xfrm>
          <a:prstGeom prst="rect">
            <a:avLst/>
          </a:prstGeom>
        </p:spPr>
      </p:pic>
      <p:pic>
        <p:nvPicPr>
          <p:cNvPr id="12" name="图片 11" descr="gaofei"/>
          <p:cNvPicPr>
            <a:picLocks noChangeAspect="1"/>
          </p:cNvPicPr>
          <p:nvPr userDrawn="1"/>
        </p:nvPicPr>
        <p:blipFill>
          <a:blip r:embed="rId6"/>
          <a:stretch>
            <a:fillRect/>
          </a:stretch>
        </p:blipFill>
        <p:spPr>
          <a:xfrm>
            <a:off x="7640955" y="4199890"/>
            <a:ext cx="3651250" cy="139001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001B4E"/>
        </a:solidFill>
        <a:effectLst/>
      </p:bgPr>
    </p:bg>
    <p:spTree>
      <p:nvGrpSpPr>
        <p:cNvPr id="1" name=""/>
        <p:cNvGrpSpPr/>
        <p:nvPr/>
      </p:nvGrpSpPr>
      <p:grpSpPr>
        <a:xfrm>
          <a:off x="0" y="0"/>
          <a:ext cx="0" cy="0"/>
          <a:chOff x="0" y="0"/>
          <a:chExt cx="0" cy="0"/>
        </a:xfrm>
      </p:grpSpPr>
      <p:grpSp>
        <p:nvGrpSpPr>
          <p:cNvPr id="8" name="组 7"/>
          <p:cNvGrpSpPr/>
          <p:nvPr userDrawn="1"/>
        </p:nvGrpSpPr>
        <p:grpSpPr>
          <a:xfrm>
            <a:off x="607412" y="5896368"/>
            <a:ext cx="11088248" cy="608504"/>
            <a:chOff x="-457882" y="329481"/>
            <a:chExt cx="12966029" cy="712801"/>
          </a:xfrm>
        </p:grpSpPr>
        <p:pic>
          <p:nvPicPr>
            <p:cNvPr id="10" name="Picture 2" descr="D:\Tencent\logo_hdu.png"/>
            <p:cNvPicPr>
              <a:picLocks noChangeAspect="1" noChangeArrowheads="1"/>
            </p:cNvPicPr>
            <p:nvPr userDrawn="1"/>
          </p:nvPicPr>
          <p:blipFill>
            <a:blip r:embed="rId2" cstate="print">
              <a:duotone>
                <a:schemeClr val="bg2">
                  <a:shade val="45000"/>
                  <a:satMod val="135000"/>
                </a:schemeClr>
                <a:prstClr val="white"/>
              </a:duotone>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userDrawn="1"/>
          </p:nvPicPr>
          <p:blipFill>
            <a:blip r:embed="rId3">
              <a:biLevel thresh="75000"/>
              <a:lum bright="78000"/>
            </a:blip>
            <a:stretch>
              <a:fillRect/>
            </a:stretch>
          </p:blipFill>
          <p:spPr>
            <a:xfrm>
              <a:off x="8804131" y="432580"/>
              <a:ext cx="3704016" cy="506809"/>
            </a:xfrm>
            <a:prstGeom prst="rect">
              <a:avLst/>
            </a:prstGeom>
          </p:spPr>
        </p:pic>
      </p:grpSp>
      <p:grpSp>
        <p:nvGrpSpPr>
          <p:cNvPr id="8195" name="组合 29"/>
          <p:cNvGrpSpPr/>
          <p:nvPr userDrawn="1"/>
        </p:nvGrpSpPr>
        <p:grpSpPr>
          <a:xfrm>
            <a:off x="2960688" y="654050"/>
            <a:ext cx="6270625" cy="3619500"/>
            <a:chOff x="1627188" y="850900"/>
            <a:chExt cx="8934450" cy="5156201"/>
          </a:xfrm>
        </p:grpSpPr>
        <p:sp>
          <p:nvSpPr>
            <p:cNvPr id="8196"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7"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8"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9"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00"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1"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2"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3"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4"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5"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6"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7"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08"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9"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0"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1"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2"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3"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4"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5"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8216"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7"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8"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9"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0"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1"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2"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3"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24"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5"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6"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7"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8"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9"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0"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1"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32"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3"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4"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5"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6"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7"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8"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9"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8240"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1"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2"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3"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4"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5"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6"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7"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8"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9"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0"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1"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2"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3"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8254"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5"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6"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8257"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8258"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8259"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8260"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8261"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8262"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8263"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8264"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8265"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8266"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8267"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8268"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8269"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0"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1"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2"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8273"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4"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5"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6"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7"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8"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9"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0"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1"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2"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3"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4"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5"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6"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7"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8"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9"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0"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1"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2"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3"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4"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5"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6"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7"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8"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9"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0"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1"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2"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3"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4"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5"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6"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8307"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8"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9"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8310"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8311"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8312"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8313"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8314"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8315"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8316"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8317"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8318"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8319"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8320"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8321"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8322"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8323"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24"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8325"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8326"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8327"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8328"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8329"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8330"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8331"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8332"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8333"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8334"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8335"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8336"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8337"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8338"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8339"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8340"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8341"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8342"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8343"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8344"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8345"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8346"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8347"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48"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8349"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8350"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8351"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8352"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8353"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8354"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8355"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8356"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8357"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8358"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8359"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8360"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8361"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8362"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8363"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8364"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8365"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6"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7"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8368"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8369"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8370"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8371"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8372"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8373"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8374"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8375"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6"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7"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8378"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9"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0"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8381"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2"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8383"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8384"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8385"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8386"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8387"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8388"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8389"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8390"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8391"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8392"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8393"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8394"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8395"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8396"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8397"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8398"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8399"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8400"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8401"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8402"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8403"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8404"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8405"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8406"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8407"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8408"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8409"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8410"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8411"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8412"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8413"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8414"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8415"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8416"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8417"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8418"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8419"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8420"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8421"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8422"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8423"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8424"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8425"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8426"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8427"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8428"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8429"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8430"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8431"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8432"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8433"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8434"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8435"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8436"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8437"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8438"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8439"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8440"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8441"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8442"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8443"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8444"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8445"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8446"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8447"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8448"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8449"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8450"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51"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8452"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8453"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8454"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8455"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8456"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8457"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8458"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8459"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8460"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8461"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8462"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8463"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8464"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5"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6"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8467"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8468"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8469"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8470"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8471"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8472"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8473"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8474"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5"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6"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8477"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8"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8479"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8480"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8481"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8482"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8483"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8484"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8485"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8486"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87"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8488"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8489"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8490"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8491"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8492"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8493"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8494"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8495"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8496"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7"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8"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9"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0"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1"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2"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8503"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4"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5"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8506"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8507"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8508"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8509"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8510"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8511"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8512"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3"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8514"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5"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8516"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8517"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8518"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8519"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8520"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8521"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8522"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8523"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8524"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8525"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8526"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8527"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8528"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8529"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8530"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8531"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8532"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8533"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8534"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8535"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8536"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7"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8538"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9"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8540"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8541"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8542"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8543"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8544"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8545"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8546"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7"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8"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9"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0"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1"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2"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8553"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8554"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8555"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8556"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8557"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8"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8559"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0"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8561"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2"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8563"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4"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18" name="组合 17"/>
          <p:cNvGrpSpPr/>
          <p:nvPr userDrawn="1"/>
        </p:nvGrpSpPr>
        <p:grpSpPr>
          <a:xfrm>
            <a:off x="4874050" y="2585627"/>
            <a:ext cx="2240496" cy="973538"/>
            <a:chOff x="2855913" y="-477838"/>
            <a:chExt cx="5757862" cy="2501900"/>
          </a:xfrm>
          <a:solidFill>
            <a:srgbClr val="FCB53C"/>
          </a:solidFill>
        </p:grpSpPr>
        <p:sp>
          <p:nvSpPr>
            <p:cNvPr id="19"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0"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1"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2"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3"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4" name="图片 3" descr="人工智能导论-汉仪-金"/>
          <p:cNvPicPr>
            <a:picLocks noChangeAspect="1"/>
          </p:cNvPicPr>
          <p:nvPr userDrawn="1"/>
        </p:nvPicPr>
        <p:blipFill>
          <a:blip r:embed="rId4"/>
          <a:stretch>
            <a:fillRect/>
          </a:stretch>
        </p:blipFill>
        <p:spPr>
          <a:xfrm>
            <a:off x="3892550" y="4799330"/>
            <a:ext cx="3901440" cy="766445"/>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8" name="组 7"/>
          <p:cNvGrpSpPr/>
          <p:nvPr userDrawn="1"/>
        </p:nvGrpSpPr>
        <p:grpSpPr>
          <a:xfrm>
            <a:off x="618207" y="5896368"/>
            <a:ext cx="11088248" cy="608504"/>
            <a:chOff x="-457882" y="329481"/>
            <a:chExt cx="12966029" cy="712801"/>
          </a:xfrm>
        </p:grpSpPr>
        <p:pic>
          <p:nvPicPr>
            <p:cNvPr id="10" name="Picture 2" descr="D:\Tencent\logo_hdu.png"/>
            <p:cNvPicPr>
              <a:picLocks noChangeAspect="1" noChangeArrowheads="1"/>
            </p:cNvPicPr>
            <p:nvPr userDrawn="1"/>
          </p:nvPicPr>
          <p:blipFill>
            <a:blip r:embed="rId2" cstate="print">
              <a:duotone>
                <a:schemeClr val="bg2">
                  <a:shade val="45000"/>
                  <a:satMod val="135000"/>
                </a:schemeClr>
                <a:prstClr val="white"/>
              </a:duotone>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userDrawn="1"/>
          </p:nvPicPr>
          <p:blipFill>
            <a:blip r:embed="rId3">
              <a:biLevel thresh="75000"/>
            </a:blip>
            <a:stretch>
              <a:fillRect/>
            </a:stretch>
          </p:blipFill>
          <p:spPr>
            <a:xfrm>
              <a:off x="8804131" y="432580"/>
              <a:ext cx="3704016" cy="506809"/>
            </a:xfrm>
            <a:prstGeom prst="rect">
              <a:avLst/>
            </a:prstGeom>
          </p:spPr>
        </p:pic>
      </p:grpSp>
      <p:pic>
        <p:nvPicPr>
          <p:cNvPr id="3" name="图片 2" descr="人工智能导论-汉仪"/>
          <p:cNvPicPr>
            <a:picLocks noChangeAspect="1"/>
          </p:cNvPicPr>
          <p:nvPr userDrawn="1"/>
        </p:nvPicPr>
        <p:blipFill>
          <a:blip r:embed="rId4">
            <a:lum bright="-6000" contrast="6000"/>
          </a:blip>
          <a:stretch>
            <a:fillRect/>
          </a:stretch>
        </p:blipFill>
        <p:spPr>
          <a:xfrm>
            <a:off x="3732530" y="4645660"/>
            <a:ext cx="4558665" cy="942340"/>
          </a:xfrm>
          <a:prstGeom prst="rect">
            <a:avLst/>
          </a:prstGeom>
        </p:spPr>
      </p:pic>
      <p:grpSp>
        <p:nvGrpSpPr>
          <p:cNvPr id="8195" name="组合 29"/>
          <p:cNvGrpSpPr/>
          <p:nvPr userDrawn="1"/>
        </p:nvGrpSpPr>
        <p:grpSpPr>
          <a:xfrm>
            <a:off x="2960688" y="654050"/>
            <a:ext cx="6270625" cy="3619500"/>
            <a:chOff x="1627188" y="850900"/>
            <a:chExt cx="8934450" cy="5156201"/>
          </a:xfrm>
        </p:grpSpPr>
        <p:sp>
          <p:nvSpPr>
            <p:cNvPr id="8196"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7"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8"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9"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00"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1"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2"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3"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4"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5"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6"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7"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08"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9"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0"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1"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2"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3"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4"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5"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8216"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7"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8"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9"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0"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1"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2"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3"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24"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5"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6"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7"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8"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9"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0"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1"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32"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3"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4"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5"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6"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7"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8"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9"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8240"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1"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2"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3"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4"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5"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6"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7"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8"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9"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0"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1"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2"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3"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8254"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5"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6"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8257"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8258"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8259"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8260"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8261"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8262"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8263"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8264"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8265"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8266"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8267"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8268"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8269"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0"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1"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2"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8273"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4"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5"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6"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7"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8"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9"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0"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1"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2"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3"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4"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5"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6"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7"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8"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9"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0"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1"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2"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3"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4"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5"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6"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7"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8"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9"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0"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1"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2"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3"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4"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5"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6"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8307"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8"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9"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8310"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8311"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8312"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8313"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8314"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8315"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8316"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8317"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8318"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8319"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8320"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8321"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8322"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8323"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24"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8325"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8326"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8327"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8328"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8329"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8330"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8331"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8332"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8333"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8334"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8335"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8336"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8337"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8338"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8339"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8340"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8341"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8342"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8343"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8344"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8345"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8346"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8347"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48"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8349"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8350"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8351"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8352"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8353"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8354"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8355"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8356"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8357"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8358"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8359"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8360"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8361"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8362"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8363"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8364"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8365"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6"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7"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8368"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8369"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8370"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8371"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8372"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8373"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8374"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8375"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6"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7"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8378"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9"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0"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8381"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2"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8383"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8384"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8385"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8386"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8387"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8388"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8389"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8390"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8391"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8392"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8393"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8394"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8395"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8396"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8397"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8398"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8399"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8400"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8401"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8402"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8403"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8404"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8405"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8406"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8407"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8408"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8409"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8410"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8411"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8412"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8413"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8414"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8415"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8416"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8417"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8418"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8419"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8420"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8421"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8422"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8423"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8424"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8425"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8426"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8427"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8428"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8429"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8430"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8431"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8432"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8433"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8434"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8435"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8436"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8437"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8438"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8439"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8440"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8441"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8442"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8443"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8444"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8445"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8446"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8447"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8448"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8449"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8450"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51"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8452"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8453"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8454"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8455"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8456"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8457"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8458"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8459"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8460"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8461"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8462"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8463"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8464"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5"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6"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8467"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8468"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8469"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8470"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8471"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8472"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8473"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8474"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5"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6"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8477"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8"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8479"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8480"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8481"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8482"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8483"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8484"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8485"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8486"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87"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8488"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8489"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8490"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8491"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8492"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8493"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8494"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8495"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8496"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7"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8"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9"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0"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1"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2"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8503"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4"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5"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8506"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8507"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8508"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8509"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8510"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8511"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8512"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3"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8514"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5"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8516"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8517"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8518"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8519"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8520"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8521"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8522"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8523"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8524"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8525"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8526"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8527"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8528"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8529"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8530"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8531"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8532"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8533"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8534"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8535"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8536"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7"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8538"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9"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8540"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8541"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8542"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8543"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8544"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8545"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8546"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7"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8"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9"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0"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1"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2"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8553"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8554"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8555"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8556"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8557"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8"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8559"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0"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8561"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2"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8563"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4"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18" name="组合 17"/>
          <p:cNvGrpSpPr/>
          <p:nvPr userDrawn="1"/>
        </p:nvGrpSpPr>
        <p:grpSpPr>
          <a:xfrm>
            <a:off x="4874050" y="2585627"/>
            <a:ext cx="2240496" cy="973538"/>
            <a:chOff x="2855913" y="-477838"/>
            <a:chExt cx="5757862" cy="2501900"/>
          </a:xfrm>
          <a:solidFill>
            <a:srgbClr val="FCB53C"/>
          </a:solidFill>
        </p:grpSpPr>
        <p:sp>
          <p:nvSpPr>
            <p:cNvPr id="19"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0"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1"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2"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3"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bg>
      <p:bgPr>
        <a:solidFill>
          <a:srgbClr val="001B4E"/>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29108" y="2289810"/>
            <a:ext cx="5274945" cy="2308860"/>
          </a:xfrm>
          <a:noFill/>
          <a:ln>
            <a:noFill/>
          </a:ln>
          <a:effectLst>
            <a:outerShdw blurRad="50800" dist="38100" dir="2700000" algn="tl" rotWithShape="0">
              <a:schemeClr val="bg1">
                <a:lumMod val="85000"/>
                <a:alpha val="40000"/>
              </a:schemeClr>
            </a:outerShdw>
          </a:effectLst>
        </p:spPr>
        <p:txBody>
          <a:bodyPr/>
          <a:lstStyle>
            <a:lvl1pPr algn="ctr">
              <a:lnSpc>
                <a:spcPct val="110000"/>
              </a:lnSpc>
              <a:defRPr sz="4000" b="1" i="0" cap="none" spc="0">
                <a:ln w="22225">
                  <a:noFill/>
                  <a:prstDash val="solid"/>
                </a:ln>
                <a:solidFill>
                  <a:schemeClr val="bg1">
                    <a:lumMod val="95000"/>
                  </a:schemeClr>
                </a:solidFill>
                <a:effectLst/>
                <a:latin typeface="逐浪古藉大字库" panose="03000509000000000000" charset="-122"/>
                <a:ea typeface="逐浪古藉大字库" panose="03000509000000000000" charset="-122"/>
                <a:cs typeface="思源宋体 CN" panose="02020400000000000000" charset="-122"/>
              </a:defRPr>
            </a:lvl1pPr>
          </a:lstStyle>
          <a:p>
            <a:r>
              <a:rPr lang="zh-CN" altLang="en-US" smtClean="0"/>
              <a:t>单击此处编辑母版标题样式</a:t>
            </a:r>
            <a:endParaRPr lang="zh-CN" altLang="ru-RU" dirty="0"/>
          </a:p>
        </p:txBody>
      </p:sp>
      <p:pic>
        <p:nvPicPr>
          <p:cNvPr id="8" name="图片 7"/>
          <p:cNvPicPr>
            <a:picLocks noChangeAspect="1"/>
          </p:cNvPicPr>
          <p:nvPr userDrawn="1"/>
        </p:nvPicPr>
        <p:blipFill>
          <a:blip r:embed="rId2">
            <a:biLevel thresh="75000"/>
            <a:lum bright="96000"/>
          </a:blip>
          <a:stretch>
            <a:fillRect/>
          </a:stretch>
        </p:blipFill>
        <p:spPr>
          <a:xfrm>
            <a:off x="9061817" y="242144"/>
            <a:ext cx="2879626" cy="432653"/>
          </a:xfrm>
          <a:prstGeom prst="rect">
            <a:avLst/>
          </a:prstGeom>
        </p:spPr>
      </p:pic>
      <p:pic>
        <p:nvPicPr>
          <p:cNvPr id="12" name="图片 11" descr="gaofei"/>
          <p:cNvPicPr>
            <a:picLocks noChangeAspect="1"/>
          </p:cNvPicPr>
          <p:nvPr userDrawn="1"/>
        </p:nvPicPr>
        <p:blipFill>
          <a:blip r:embed="rId3"/>
          <a:stretch>
            <a:fillRect/>
          </a:stretch>
        </p:blipFill>
        <p:spPr>
          <a:xfrm>
            <a:off x="7640955" y="4558665"/>
            <a:ext cx="3651250" cy="1390015"/>
          </a:xfrm>
          <a:prstGeom prst="rect">
            <a:avLst/>
          </a:prstGeom>
        </p:spPr>
      </p:pic>
      <p:pic>
        <p:nvPicPr>
          <p:cNvPr id="3" name="图片 2" descr="robot-in-space-4556429"/>
          <p:cNvPicPr>
            <a:picLocks noChangeAspect="1"/>
          </p:cNvPicPr>
          <p:nvPr userDrawn="1"/>
        </p:nvPicPr>
        <p:blipFill>
          <a:blip r:embed="rId4">
            <a:clrChange>
              <a:clrFrom>
                <a:srgbClr val="000000">
                  <a:alpha val="100000"/>
                </a:srgbClr>
              </a:clrFrom>
              <a:clrTo>
                <a:srgbClr val="000000">
                  <a:alpha val="100000"/>
                  <a:alpha val="0"/>
                </a:srgbClr>
              </a:clrTo>
            </a:clrChange>
          </a:blip>
          <a:stretch>
            <a:fillRect/>
          </a:stretch>
        </p:blipFill>
        <p:spPr>
          <a:xfrm>
            <a:off x="812165" y="15875"/>
            <a:ext cx="5119370" cy="6825615"/>
          </a:xfrm>
          <a:prstGeom prst="rect">
            <a:avLst/>
          </a:prstGeom>
        </p:spPr>
      </p:pic>
      <p:grpSp>
        <p:nvGrpSpPr>
          <p:cNvPr id="18" name="组合 17"/>
          <p:cNvGrpSpPr/>
          <p:nvPr userDrawn="1"/>
        </p:nvGrpSpPr>
        <p:grpSpPr>
          <a:xfrm>
            <a:off x="-10160" y="116840"/>
            <a:ext cx="2780030" cy="647700"/>
            <a:chOff x="-39" y="184"/>
            <a:chExt cx="4378" cy="1020"/>
          </a:xfrm>
        </p:grpSpPr>
        <p:sp>
          <p:nvSpPr>
            <p:cNvPr id="14" name="矩形 13"/>
            <p:cNvSpPr/>
            <p:nvPr userDrawn="1"/>
          </p:nvSpPr>
          <p:spPr>
            <a:xfrm>
              <a:off x="-39" y="184"/>
              <a:ext cx="3856" cy="102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grpSp>
          <p:nvGrpSpPr>
            <p:cNvPr id="17" name="组合 16"/>
            <p:cNvGrpSpPr/>
            <p:nvPr userDrawn="1"/>
          </p:nvGrpSpPr>
          <p:grpSpPr>
            <a:xfrm>
              <a:off x="-33" y="184"/>
              <a:ext cx="4372" cy="1020"/>
              <a:chOff x="-39" y="177"/>
              <a:chExt cx="4372" cy="1020"/>
            </a:xfrm>
          </p:grpSpPr>
          <p:sp>
            <p:nvSpPr>
              <p:cNvPr id="15" name="椭圆 14"/>
              <p:cNvSpPr/>
              <p:nvPr userDrawn="1"/>
            </p:nvSpPr>
            <p:spPr>
              <a:xfrm>
                <a:off x="3321" y="177"/>
                <a:ext cx="1012" cy="1020"/>
              </a:xfrm>
              <a:prstGeom prst="ellips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userDrawn="1"/>
            </p:nvSpPr>
            <p:spPr>
              <a:xfrm>
                <a:off x="-39" y="177"/>
                <a:ext cx="3856" cy="102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pic>
            <p:nvPicPr>
              <p:cNvPr id="13" name="图片 12" descr="logo"/>
              <p:cNvPicPr>
                <a:picLocks noChangeAspect="1"/>
              </p:cNvPicPr>
              <p:nvPr userDrawn="1"/>
            </p:nvPicPr>
            <p:blipFill>
              <a:blip r:embed="rId5"/>
              <a:stretch>
                <a:fillRect/>
              </a:stretch>
            </p:blipFill>
            <p:spPr>
              <a:xfrm>
                <a:off x="144" y="241"/>
                <a:ext cx="3745" cy="907"/>
              </a:xfrm>
              <a:prstGeom prst="rect">
                <a:avLst/>
              </a:prstGeom>
            </p:spPr>
          </p:pic>
        </p:grpSp>
      </p:grpSp>
      <p:pic>
        <p:nvPicPr>
          <p:cNvPr id="4" name="图片 3" descr="人工智能导论-汉仪-金"/>
          <p:cNvPicPr>
            <a:picLocks noChangeAspect="1"/>
          </p:cNvPicPr>
          <p:nvPr userDrawn="1"/>
        </p:nvPicPr>
        <p:blipFill>
          <a:blip r:embed="rId6"/>
          <a:stretch>
            <a:fillRect/>
          </a:stretch>
        </p:blipFill>
        <p:spPr>
          <a:xfrm>
            <a:off x="7516495" y="1358265"/>
            <a:ext cx="3901440" cy="766445"/>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7" name="矩形 16"/>
          <p:cNvSpPr/>
          <p:nvPr userDrawn="1"/>
        </p:nvSpPr>
        <p:spPr bwMode="auto">
          <a:xfrm>
            <a:off x="0" y="-27384"/>
            <a:ext cx="12192000" cy="819468"/>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0000"/>
              </a:solidFill>
              <a:effectLst/>
              <a:uLnTx/>
              <a:uFillTx/>
              <a:latin typeface="Times New Roman" panose="02020603050405020304" pitchFamily="18" charset="0"/>
            </a:endParaRPr>
          </a:p>
        </p:txBody>
      </p:sp>
      <p:sp>
        <p:nvSpPr>
          <p:cNvPr id="5" name="矩形 4"/>
          <p:cNvSpPr/>
          <p:nvPr userDrawn="1"/>
        </p:nvSpPr>
        <p:spPr>
          <a:xfrm>
            <a:off x="0" y="6581007"/>
            <a:ext cx="12192000" cy="276999"/>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pPr>
            <a:endParaRPr kumimoji="0" lang="zh-CN" altLang="en-US" sz="1800" b="0" i="0" u="none" strike="noStrike" kern="0" cap="none" spc="0" normalizeH="0" baseline="0">
              <a:ln>
                <a:noFill/>
              </a:ln>
              <a:solidFill>
                <a:schemeClr val="bg1">
                  <a:lumMod val="85000"/>
                </a:schemeClr>
              </a:solidFill>
              <a:effectLst/>
              <a:uLnTx/>
              <a:uFillTx/>
              <a:latin typeface="Times New Roman" panose="02020603050405020304" pitchFamily="18" charset="0"/>
            </a:endParaRPr>
          </a:p>
        </p:txBody>
      </p:sp>
      <p:sp>
        <p:nvSpPr>
          <p:cNvPr id="2" name="Title 1"/>
          <p:cNvSpPr>
            <a:spLocks noGrp="1"/>
          </p:cNvSpPr>
          <p:nvPr>
            <p:ph type="title"/>
          </p:nvPr>
        </p:nvSpPr>
        <p:spPr>
          <a:xfrm>
            <a:off x="0" y="62281"/>
            <a:ext cx="12192000" cy="676148"/>
          </a:xfrm>
        </p:spPr>
        <p:txBody>
          <a:bodyPr/>
          <a:lstStyle>
            <a:lvl1pPr>
              <a:defRPr lang="zh-CN" altLang="en-US"/>
            </a:lvl1pPr>
          </a:lstStyle>
          <a:p>
            <a:r>
              <a:rPr lang="zh-CN" altLang="en-US" smtClean="0"/>
              <a:t>单击此处编辑母版标题样式</a:t>
            </a:r>
            <a:endParaRPr lang="zh-CN" altLang="en-US" dirty="0"/>
          </a:p>
        </p:txBody>
      </p:sp>
      <p:sp>
        <p:nvSpPr>
          <p:cNvPr id="3" name="Content Placeholder 2"/>
          <p:cNvSpPr>
            <a:spLocks noGrp="1"/>
          </p:cNvSpPr>
          <p:nvPr>
            <p:ph idx="1"/>
          </p:nvPr>
        </p:nvSpPr>
        <p:spPr/>
        <p:txBody>
          <a:bodyPr/>
          <a:lstStyle>
            <a:lvl1pPr>
              <a:defRPr lang="zh-CN" altLang="en-US" dirty="0" smtClean="0"/>
            </a:lvl1pPr>
            <a:lvl2pPr>
              <a:buClr>
                <a:srgbClr val="B92500"/>
              </a:buClr>
              <a:buSzPct val="50000"/>
              <a:buFont typeface="Wingdings" panose="05000000000000000000" pitchFamily="2" charset="2"/>
              <a:buChar char=""/>
              <a:defRPr lang="zh-CN" altLang="en-US" dirty="0" smtClean="0">
                <a:solidFill>
                  <a:schemeClr val="tx1">
                    <a:lumMod val="75000"/>
                    <a:lumOff val="25000"/>
                  </a:schemeClr>
                </a:solidFill>
              </a:defRPr>
            </a:lvl2pPr>
            <a:lvl3pPr>
              <a:buClr>
                <a:srgbClr val="B92500"/>
              </a:buClr>
              <a:defRPr lang="zh-CN" altLang="en-US" dirty="0" smtClean="0">
                <a:solidFill>
                  <a:schemeClr val="tx1">
                    <a:lumMod val="75000"/>
                    <a:lumOff val="25000"/>
                  </a:schemeClr>
                </a:solidFill>
              </a:defRPr>
            </a:lvl3pPr>
            <a:lvl4pPr>
              <a:buClr>
                <a:srgbClr val="B92500"/>
              </a:buClr>
              <a:defRPr lang="zh-CN" altLang="en-US" dirty="0" smtClean="0">
                <a:solidFill>
                  <a:schemeClr val="tx1">
                    <a:lumMod val="75000"/>
                    <a:lumOff val="25000"/>
                  </a:schemeClr>
                </a:solidFill>
              </a:defRPr>
            </a:lvl4pPr>
            <a:lvl5pPr>
              <a:buClr>
                <a:srgbClr val="B92500"/>
              </a:buClr>
              <a:defRPr lang="zh-CN" altLang="en-US" dirty="0">
                <a:solidFill>
                  <a:schemeClr val="tx1">
                    <a:lumMod val="75000"/>
                    <a:lumOff val="25000"/>
                  </a:schemeClr>
                </a:solidFill>
              </a:defRPr>
            </a:lvl5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9" name="TextBox 8"/>
          <p:cNvSpPr txBox="1"/>
          <p:nvPr userDrawn="1"/>
        </p:nvSpPr>
        <p:spPr>
          <a:xfrm>
            <a:off x="143346" y="6608386"/>
            <a:ext cx="1249680" cy="275590"/>
          </a:xfrm>
          <a:prstGeom prst="rect">
            <a:avLst/>
          </a:prstGeom>
          <a:noFill/>
        </p:spPr>
        <p:txBody>
          <a:bodyPr wrap="none" rtlCol="0">
            <a:spAutoFit/>
          </a:bodyPr>
          <a:lstStyle/>
          <a:p>
            <a:r>
              <a:rPr lang="zh-CN" sz="1200" i="0" dirty="0" smtClean="0">
                <a:solidFill>
                  <a:schemeClr val="bg1">
                    <a:lumMod val="85000"/>
                  </a:schemeClr>
                </a:solidFill>
                <a:latin typeface="思源宋体 CN" panose="02020400000000000000" charset="-122"/>
                <a:ea typeface="思源宋体 CN" panose="02020400000000000000" charset="-122"/>
                <a:cs typeface="思源宋体 CN" panose="02020400000000000000" charset="-122"/>
              </a:rPr>
              <a:t>杭电计算机学院</a:t>
            </a:r>
            <a:endParaRPr lang="zh-CN" sz="1200" i="0" dirty="0">
              <a:solidFill>
                <a:schemeClr val="bg1">
                  <a:lumMod val="85000"/>
                </a:schemeClr>
              </a:solidFill>
              <a:latin typeface="思源宋体 CN" panose="02020400000000000000" charset="-122"/>
              <a:ea typeface="思源宋体 CN" panose="02020400000000000000" charset="-122"/>
              <a:cs typeface="思源宋体 CN" panose="02020400000000000000" charset="-122"/>
            </a:endParaRPr>
          </a:p>
        </p:txBody>
      </p:sp>
      <p:pic>
        <p:nvPicPr>
          <p:cNvPr id="6" name="图片 5"/>
          <p:cNvPicPr>
            <a:picLocks noChangeAspect="1"/>
          </p:cNvPicPr>
          <p:nvPr userDrawn="1"/>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8" cy="259532"/>
          </a:xfrm>
          <a:prstGeom prst="rect">
            <a:avLst/>
          </a:prstGeom>
        </p:spPr>
      </p:pic>
      <p:sp>
        <p:nvSpPr>
          <p:cNvPr id="4" name="矩形 3"/>
          <p:cNvSpPr/>
          <p:nvPr userDrawn="1"/>
        </p:nvSpPr>
        <p:spPr>
          <a:xfrm>
            <a:off x="5880984" y="6594873"/>
            <a:ext cx="322524"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1000" b="0" i="0" u="none" strike="noStrike" kern="0" cap="none" spc="0" normalizeH="0" baseline="0" noProof="0" smtClean="0">
                <a:ln>
                  <a:noFill/>
                </a:ln>
                <a:solidFill>
                  <a:schemeClr val="bg1">
                    <a:lumMod val="85000"/>
                  </a:schemeClr>
                </a:solidFill>
                <a:effectLst/>
                <a:uLnTx/>
                <a:uFillTx/>
                <a:latin typeface="Bookman Old Style" panose="02050604050505020204" pitchFamily="18" charset="0"/>
                <a:cs typeface="+mn-cs"/>
              </a:rPr>
            </a:fld>
            <a:endParaRPr lang="zh-CN" altLang="en-US" dirty="0">
              <a:solidFill>
                <a:schemeClr val="bg1">
                  <a:lumMod val="85000"/>
                </a:schemeClr>
              </a:solidFill>
            </a:endParaRPr>
          </a:p>
        </p:txBody>
      </p:sp>
      <p:pic>
        <p:nvPicPr>
          <p:cNvPr id="8" name="图片 7" descr="人工智能导论-汉仪-金"/>
          <p:cNvPicPr>
            <a:picLocks noChangeAspect="1"/>
          </p:cNvPicPr>
          <p:nvPr userDrawn="1"/>
        </p:nvPicPr>
        <p:blipFill>
          <a:blip r:embed="rId4"/>
          <a:stretch>
            <a:fillRect/>
          </a:stretch>
        </p:blipFill>
        <p:spPr>
          <a:xfrm>
            <a:off x="9443085" y="112395"/>
            <a:ext cx="2748766" cy="540000"/>
          </a:xfrm>
          <a:prstGeom prst="rect">
            <a:avLst/>
          </a:prstGeom>
        </p:spPr>
      </p:pic>
    </p:spTree>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17" name="矩形 16"/>
          <p:cNvSpPr/>
          <p:nvPr userDrawn="1"/>
        </p:nvSpPr>
        <p:spPr bwMode="auto">
          <a:xfrm>
            <a:off x="0" y="-27384"/>
            <a:ext cx="12192000" cy="819468"/>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0000"/>
              </a:solidFill>
              <a:effectLst/>
              <a:uLnTx/>
              <a:uFillTx/>
              <a:latin typeface="Times New Roman" panose="02020603050405020304" pitchFamily="18" charset="0"/>
            </a:endParaRPr>
          </a:p>
        </p:txBody>
      </p:sp>
      <p:sp>
        <p:nvSpPr>
          <p:cNvPr id="5" name="矩形 4"/>
          <p:cNvSpPr/>
          <p:nvPr userDrawn="1"/>
        </p:nvSpPr>
        <p:spPr>
          <a:xfrm>
            <a:off x="0" y="6581007"/>
            <a:ext cx="12192000" cy="276999"/>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pPr>
            <a:endParaRPr kumimoji="0" lang="zh-CN" altLang="en-US" sz="1800" b="0" i="0" u="none" strike="noStrike" kern="0" cap="none" spc="0" normalizeH="0" baseline="0">
              <a:ln>
                <a:noFill/>
              </a:ln>
              <a:solidFill>
                <a:schemeClr val="bg1">
                  <a:lumMod val="85000"/>
                </a:schemeClr>
              </a:solidFill>
              <a:effectLst/>
              <a:uLnTx/>
              <a:uFillTx/>
              <a:latin typeface="Times New Roman" panose="02020603050405020304" pitchFamily="18" charset="0"/>
            </a:endParaRPr>
          </a:p>
        </p:txBody>
      </p:sp>
      <p:sp>
        <p:nvSpPr>
          <p:cNvPr id="2" name="Title 1"/>
          <p:cNvSpPr>
            <a:spLocks noGrp="1"/>
          </p:cNvSpPr>
          <p:nvPr>
            <p:ph type="title"/>
          </p:nvPr>
        </p:nvSpPr>
        <p:spPr>
          <a:xfrm>
            <a:off x="0" y="62281"/>
            <a:ext cx="12192000" cy="676148"/>
          </a:xfrm>
        </p:spPr>
        <p:txBody>
          <a:bodyPr/>
          <a:lstStyle>
            <a:lvl1pPr>
              <a:defRPr lang="zh-CN" altLang="en-US"/>
            </a:lvl1pPr>
          </a:lstStyle>
          <a:p>
            <a:r>
              <a:rPr lang="zh-CN" altLang="en-US" smtClean="0"/>
              <a:t>单击此处编辑母版标题样式</a:t>
            </a:r>
            <a:endParaRPr lang="zh-CN" altLang="en-US" dirty="0"/>
          </a:p>
        </p:txBody>
      </p:sp>
      <p:sp>
        <p:nvSpPr>
          <p:cNvPr id="9" name="TextBox 8"/>
          <p:cNvSpPr txBox="1"/>
          <p:nvPr userDrawn="1"/>
        </p:nvSpPr>
        <p:spPr>
          <a:xfrm>
            <a:off x="143346" y="6608386"/>
            <a:ext cx="1249680" cy="275590"/>
          </a:xfrm>
          <a:prstGeom prst="rect">
            <a:avLst/>
          </a:prstGeom>
          <a:noFill/>
        </p:spPr>
        <p:txBody>
          <a:bodyPr wrap="none" rtlCol="0">
            <a:spAutoFit/>
          </a:bodyPr>
          <a:lstStyle/>
          <a:p>
            <a:r>
              <a:rPr lang="zh-CN" sz="1200" i="0" dirty="0" smtClean="0">
                <a:solidFill>
                  <a:schemeClr val="bg1">
                    <a:lumMod val="85000"/>
                  </a:schemeClr>
                </a:solidFill>
                <a:latin typeface="思源宋体 CN" panose="02020400000000000000" charset="-122"/>
                <a:ea typeface="思源宋体 CN" panose="02020400000000000000" charset="-122"/>
                <a:cs typeface="思源宋体 CN" panose="02020400000000000000" charset="-122"/>
              </a:rPr>
              <a:t>杭电计算机学院</a:t>
            </a:r>
            <a:endParaRPr lang="zh-CN" sz="1200" i="0" dirty="0">
              <a:solidFill>
                <a:schemeClr val="bg1">
                  <a:lumMod val="85000"/>
                </a:schemeClr>
              </a:solidFill>
              <a:latin typeface="思源宋体 CN" panose="02020400000000000000" charset="-122"/>
              <a:ea typeface="思源宋体 CN" panose="02020400000000000000" charset="-122"/>
              <a:cs typeface="思源宋体 CN" panose="02020400000000000000" charset="-122"/>
            </a:endParaRPr>
          </a:p>
        </p:txBody>
      </p:sp>
      <p:pic>
        <p:nvPicPr>
          <p:cNvPr id="6" name="图片 5"/>
          <p:cNvPicPr>
            <a:picLocks noChangeAspect="1"/>
          </p:cNvPicPr>
          <p:nvPr userDrawn="1"/>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8" cy="259532"/>
          </a:xfrm>
          <a:prstGeom prst="rect">
            <a:avLst/>
          </a:prstGeom>
        </p:spPr>
      </p:pic>
      <p:sp>
        <p:nvSpPr>
          <p:cNvPr id="4" name="矩形 3"/>
          <p:cNvSpPr/>
          <p:nvPr userDrawn="1"/>
        </p:nvSpPr>
        <p:spPr>
          <a:xfrm>
            <a:off x="5880984" y="6594873"/>
            <a:ext cx="322524"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1000" b="0" i="0" u="none" strike="noStrike" kern="0" cap="none" spc="0" normalizeH="0" baseline="0" noProof="0" smtClean="0">
                <a:ln>
                  <a:noFill/>
                </a:ln>
                <a:solidFill>
                  <a:schemeClr val="bg1">
                    <a:lumMod val="85000"/>
                  </a:schemeClr>
                </a:solidFill>
                <a:effectLst/>
                <a:uLnTx/>
                <a:uFillTx/>
                <a:latin typeface="Bookman Old Style" panose="02050604050505020204" pitchFamily="18" charset="0"/>
                <a:cs typeface="+mn-cs"/>
              </a:rPr>
            </a:fld>
            <a:endParaRPr lang="zh-CN" altLang="en-US" dirty="0">
              <a:solidFill>
                <a:schemeClr val="bg1">
                  <a:lumMod val="85000"/>
                </a:schemeClr>
              </a:solidFill>
            </a:endParaRPr>
          </a:p>
        </p:txBody>
      </p:sp>
      <p:pic>
        <p:nvPicPr>
          <p:cNvPr id="8" name="图片 7" descr="人工智能导论-汉仪-金"/>
          <p:cNvPicPr>
            <a:picLocks noChangeAspect="1"/>
          </p:cNvPicPr>
          <p:nvPr userDrawn="1"/>
        </p:nvPicPr>
        <p:blipFill>
          <a:blip r:embed="rId4"/>
          <a:stretch>
            <a:fillRect/>
          </a:stretch>
        </p:blipFill>
        <p:spPr>
          <a:xfrm>
            <a:off x="9443085" y="112395"/>
            <a:ext cx="2748766" cy="540000"/>
          </a:xfrm>
          <a:prstGeom prst="rect">
            <a:avLst/>
          </a:prstGeom>
        </p:spPr>
      </p:pic>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17" name="矩形 16"/>
          <p:cNvSpPr/>
          <p:nvPr userDrawn="1"/>
        </p:nvSpPr>
        <p:spPr bwMode="auto">
          <a:xfrm>
            <a:off x="0" y="-27384"/>
            <a:ext cx="12192000" cy="819468"/>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lang="zh-CN" altLang="en-US"/>
          </a:p>
        </p:txBody>
      </p:sp>
      <p:sp>
        <p:nvSpPr>
          <p:cNvPr id="5" name="矩形 4"/>
          <p:cNvSpPr/>
          <p:nvPr userDrawn="1"/>
        </p:nvSpPr>
        <p:spPr>
          <a:xfrm>
            <a:off x="0" y="6581007"/>
            <a:ext cx="12192000" cy="276999"/>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pPr>
            <a:endParaRPr kumimoji="0" lang="zh-CN" altLang="en-US" sz="1800" b="0" i="0" u="none" strike="noStrike" kern="0" cap="none" spc="0" normalizeH="0" baseline="0">
              <a:ln>
                <a:noFill/>
              </a:ln>
              <a:solidFill>
                <a:schemeClr val="bg1">
                  <a:lumMod val="85000"/>
                </a:schemeClr>
              </a:solidFill>
              <a:effectLst/>
              <a:uLnTx/>
              <a:uFillTx/>
              <a:latin typeface="Times New Roman" panose="02020603050405020304" pitchFamily="18" charset="0"/>
            </a:endParaRPr>
          </a:p>
        </p:txBody>
      </p:sp>
      <p:sp>
        <p:nvSpPr>
          <p:cNvPr id="2" name="Title 1"/>
          <p:cNvSpPr>
            <a:spLocks noGrp="1"/>
          </p:cNvSpPr>
          <p:nvPr>
            <p:ph type="title" hasCustomPrompt="1"/>
          </p:nvPr>
        </p:nvSpPr>
        <p:spPr>
          <a:xfrm>
            <a:off x="0" y="62281"/>
            <a:ext cx="12192000" cy="676148"/>
          </a:xfrm>
        </p:spPr>
        <p:txBody>
          <a:bodyPr/>
          <a:lstStyle>
            <a:lvl1pPr>
              <a:defRPr lang="zh-CN" altLang="en-US" dirty="0">
                <a:solidFill>
                  <a:schemeClr val="bg1">
                    <a:lumMod val="95000"/>
                  </a:schemeClr>
                </a:solidFill>
                <a:latin typeface="微软雅黑" panose="020B0503020204020204" charset="-122"/>
                <a:ea typeface="微软雅黑" panose="020B0503020204020204" charset="-122"/>
              </a:defRPr>
            </a:lvl1pPr>
          </a:lstStyle>
          <a:p>
            <a:r>
              <a:rPr lang="zh-CN" altLang="en-US" dirty="0"/>
              <a:t>目    录</a:t>
            </a:r>
            <a:endParaRPr lang="zh-CN" altLang="en-US" dirty="0"/>
          </a:p>
        </p:txBody>
      </p:sp>
      <p:sp>
        <p:nvSpPr>
          <p:cNvPr id="3" name="Content Placeholder 2"/>
          <p:cNvSpPr>
            <a:spLocks noGrp="1"/>
          </p:cNvSpPr>
          <p:nvPr>
            <p:ph idx="1"/>
          </p:nvPr>
        </p:nvSpPr>
        <p:spPr>
          <a:xfrm>
            <a:off x="1295470" y="1262216"/>
            <a:ext cx="9601068" cy="4975097"/>
          </a:xfrm>
        </p:spPr>
        <p:txBody>
          <a:bodyPr/>
          <a:lstStyle>
            <a:lvl1pPr>
              <a:lnSpc>
                <a:spcPct val="150000"/>
              </a:lnSpc>
              <a:spcBef>
                <a:spcPts val="1200"/>
              </a:spcBef>
              <a:defRPr sz="3200">
                <a:solidFill>
                  <a:schemeClr val="tx1">
                    <a:lumMod val="85000"/>
                    <a:lumOff val="15000"/>
                  </a:schemeClr>
                </a:solidFill>
                <a:latin typeface="微软雅黑" panose="020B0503020204020204" charset="-122"/>
                <a:ea typeface="微软雅黑" panose="020B0503020204020204" charset="-122"/>
              </a:defRPr>
            </a:lvl1pPr>
            <a:lvl2pPr>
              <a:lnSpc>
                <a:spcPct val="150000"/>
              </a:lnSpc>
              <a:spcBef>
                <a:spcPts val="1200"/>
              </a:spcBef>
              <a:buClr>
                <a:srgbClr val="B92500"/>
              </a:buClr>
              <a:buSzPct val="50000"/>
              <a:buFont typeface="Wingdings" panose="05000000000000000000" pitchFamily="2" charset="2"/>
              <a:buChar char=""/>
              <a:defRPr sz="2800">
                <a:solidFill>
                  <a:schemeClr val="tx1">
                    <a:lumMod val="85000"/>
                    <a:lumOff val="15000"/>
                  </a:schemeClr>
                </a:solidFill>
                <a:latin typeface="微软雅黑" panose="020B0503020204020204" charset="-122"/>
                <a:ea typeface="微软雅黑" panose="020B0503020204020204" charset="-122"/>
              </a:defRPr>
            </a:lvl2pPr>
          </a:lstStyle>
          <a:p>
            <a:pPr lvl="0"/>
            <a:r>
              <a:rPr lang="zh-CN" altLang="en-US" smtClean="0"/>
              <a:t>单击此处编辑母版文本样式</a:t>
            </a:r>
            <a:endParaRPr lang="zh-CN" altLang="en-US" smtClean="0"/>
          </a:p>
          <a:p>
            <a:pPr lvl="1"/>
            <a:r>
              <a:rPr lang="zh-CN" altLang="en-US" smtClean="0"/>
              <a:t>二级</a:t>
            </a:r>
            <a:endParaRPr lang="zh-CN" altLang="en-US" smtClean="0"/>
          </a:p>
        </p:txBody>
      </p:sp>
      <p:pic>
        <p:nvPicPr>
          <p:cNvPr id="6" name="图片 5"/>
          <p:cNvPicPr>
            <a:picLocks noChangeAspect="1"/>
          </p:cNvPicPr>
          <p:nvPr userDrawn="1"/>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8" cy="259532"/>
          </a:xfrm>
          <a:prstGeom prst="rect">
            <a:avLst/>
          </a:prstGeom>
        </p:spPr>
      </p:pic>
      <p:sp>
        <p:nvSpPr>
          <p:cNvPr id="11" name="矩形 10"/>
          <p:cNvSpPr/>
          <p:nvPr userDrawn="1"/>
        </p:nvSpPr>
        <p:spPr>
          <a:xfrm>
            <a:off x="5880984" y="6594873"/>
            <a:ext cx="322524"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1000" b="0" i="0" u="none" strike="noStrike" kern="0" cap="none" spc="0" normalizeH="0" baseline="0" noProof="0" smtClean="0">
                <a:ln>
                  <a:noFill/>
                </a:ln>
                <a:solidFill>
                  <a:schemeClr val="bg1">
                    <a:lumMod val="85000"/>
                  </a:schemeClr>
                </a:solidFill>
                <a:effectLst/>
                <a:uLnTx/>
                <a:uFillTx/>
                <a:latin typeface="Bookman Old Style" panose="02050604050505020204" pitchFamily="18" charset="0"/>
                <a:cs typeface="+mn-cs"/>
              </a:rPr>
            </a:fld>
            <a:endParaRPr lang="zh-CN" altLang="en-US" dirty="0">
              <a:solidFill>
                <a:schemeClr val="bg1">
                  <a:lumMod val="85000"/>
                </a:schemeClr>
              </a:solidFill>
            </a:endParaRPr>
          </a:p>
        </p:txBody>
      </p:sp>
      <p:sp>
        <p:nvSpPr>
          <p:cNvPr id="10" name="TextBox 8"/>
          <p:cNvSpPr txBox="1"/>
          <p:nvPr userDrawn="1"/>
        </p:nvSpPr>
        <p:spPr>
          <a:xfrm>
            <a:off x="143346" y="6608386"/>
            <a:ext cx="1249680" cy="275590"/>
          </a:xfrm>
          <a:prstGeom prst="rect">
            <a:avLst/>
          </a:prstGeom>
          <a:noFill/>
        </p:spPr>
        <p:txBody>
          <a:bodyPr wrap="none" rtlCol="0">
            <a:spAutoFit/>
          </a:bodyPr>
          <a:lstStyle/>
          <a:p>
            <a:pPr algn="l"/>
            <a:r>
              <a:rPr lang="zh-CN" sz="1200" dirty="0" smtClean="0">
                <a:solidFill>
                  <a:schemeClr val="bg1">
                    <a:lumMod val="85000"/>
                  </a:schemeClr>
                </a:solidFill>
                <a:latin typeface="思源宋体 CN" panose="02020400000000000000" charset="-122"/>
                <a:ea typeface="思源宋体 CN" panose="02020400000000000000" charset="-122"/>
                <a:cs typeface="思源宋体 CN" panose="02020400000000000000" charset="-122"/>
                <a:sym typeface="+mn-ea"/>
              </a:rPr>
              <a:t>杭电计算机学院</a:t>
            </a:r>
            <a:endParaRPr lang="x-none" altLang="zh-CN" sz="1200" i="0" dirty="0">
              <a:solidFill>
                <a:schemeClr val="bg1">
                  <a:lumMod val="85000"/>
                </a:schemeClr>
              </a:solidFill>
              <a:latin typeface="思源宋体 CN" panose="02020400000000000000" charset="-122"/>
              <a:ea typeface="思源宋体 CN" panose="02020400000000000000" charset="-122"/>
              <a:cs typeface="思源宋体 CN" panose="02020400000000000000" charset="-122"/>
            </a:endParaRPr>
          </a:p>
        </p:txBody>
      </p:sp>
      <p:pic>
        <p:nvPicPr>
          <p:cNvPr id="8" name="图片 7" descr="人工智能导论-汉仪-金"/>
          <p:cNvPicPr>
            <a:picLocks noChangeAspect="1"/>
          </p:cNvPicPr>
          <p:nvPr userDrawn="1"/>
        </p:nvPicPr>
        <p:blipFill>
          <a:blip r:embed="rId4"/>
          <a:stretch>
            <a:fillRect/>
          </a:stretch>
        </p:blipFill>
        <p:spPr>
          <a:xfrm>
            <a:off x="9443085" y="112395"/>
            <a:ext cx="2748766" cy="540000"/>
          </a:xfrm>
          <a:prstGeom prst="rect">
            <a:avLst/>
          </a:prstGeom>
        </p:spPr>
      </p:pic>
    </p:spTree>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5F4F0"/>
        </a:solidFill>
        <a:effectLst/>
      </p:bgPr>
    </p:bg>
    <p:spTree>
      <p:nvGrpSpPr>
        <p:cNvPr id="1" name=""/>
        <p:cNvGrpSpPr/>
        <p:nvPr/>
      </p:nvGrpSpPr>
      <p:grpSpPr>
        <a:xfrm>
          <a:off x="0" y="0"/>
          <a:ext cx="0" cy="0"/>
          <a:chOff x="0" y="0"/>
          <a:chExt cx="0" cy="0"/>
        </a:xfrm>
      </p:grpSpPr>
      <p:pic>
        <p:nvPicPr>
          <p:cNvPr id="2" name="图片 1" descr="人工智能导论-汉仪"/>
          <p:cNvPicPr>
            <a:picLocks noChangeAspect="1"/>
          </p:cNvPicPr>
          <p:nvPr userDrawn="1"/>
        </p:nvPicPr>
        <p:blipFill>
          <a:blip r:embed="rId2">
            <a:lum bright="-12000" contrast="6000"/>
          </a:blip>
          <a:stretch>
            <a:fillRect/>
          </a:stretch>
        </p:blipFill>
        <p:spPr>
          <a:xfrm>
            <a:off x="9629775" y="191770"/>
            <a:ext cx="2562225" cy="529590"/>
          </a:xfrm>
          <a:prstGeom prst="rect">
            <a:avLst/>
          </a:prstGeom>
        </p:spPr>
      </p:pic>
      <p:grpSp>
        <p:nvGrpSpPr>
          <p:cNvPr id="4" name="组合 3"/>
          <p:cNvGrpSpPr/>
          <p:nvPr userDrawn="1"/>
        </p:nvGrpSpPr>
        <p:grpSpPr>
          <a:xfrm>
            <a:off x="-10160" y="116840"/>
            <a:ext cx="2780030" cy="647700"/>
            <a:chOff x="-39" y="184"/>
            <a:chExt cx="4378" cy="1020"/>
          </a:xfrm>
          <a:solidFill>
            <a:schemeClr val="bg2"/>
          </a:solidFill>
        </p:grpSpPr>
        <p:sp>
          <p:nvSpPr>
            <p:cNvPr id="6" name="矩形 5"/>
            <p:cNvSpPr/>
            <p:nvPr userDrawn="1"/>
          </p:nvSpPr>
          <p:spPr>
            <a:xfrm>
              <a:off x="-39" y="184"/>
              <a:ext cx="3856" cy="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grpSp>
          <p:nvGrpSpPr>
            <p:cNvPr id="7" name="组合 6"/>
            <p:cNvGrpSpPr/>
            <p:nvPr userDrawn="1"/>
          </p:nvGrpSpPr>
          <p:grpSpPr>
            <a:xfrm>
              <a:off x="-33" y="184"/>
              <a:ext cx="4372" cy="1020"/>
              <a:chOff x="-39" y="177"/>
              <a:chExt cx="4372" cy="1020"/>
            </a:xfrm>
            <a:grpFill/>
          </p:grpSpPr>
          <p:sp>
            <p:nvSpPr>
              <p:cNvPr id="8" name="椭圆 7"/>
              <p:cNvSpPr/>
              <p:nvPr userDrawn="1"/>
            </p:nvSpPr>
            <p:spPr>
              <a:xfrm>
                <a:off x="3321" y="177"/>
                <a:ext cx="1012" cy="10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userDrawn="1"/>
            </p:nvSpPr>
            <p:spPr>
              <a:xfrm>
                <a:off x="-39" y="177"/>
                <a:ext cx="3856" cy="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pic>
            <p:nvPicPr>
              <p:cNvPr id="12" name="图片 11" descr="logo"/>
              <p:cNvPicPr>
                <a:picLocks noChangeAspect="1"/>
              </p:cNvPicPr>
              <p:nvPr userDrawn="1"/>
            </p:nvPicPr>
            <p:blipFill>
              <a:blip r:embed="rId3"/>
              <a:stretch>
                <a:fillRect/>
              </a:stretch>
            </p:blipFill>
            <p:spPr>
              <a:xfrm>
                <a:off x="144" y="241"/>
                <a:ext cx="3745" cy="907"/>
              </a:xfrm>
              <a:prstGeom prst="rect">
                <a:avLst/>
              </a:prstGeom>
              <a:grpFill/>
            </p:spPr>
          </p:pic>
        </p:grpSp>
      </p:gr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999067" y="2438400"/>
            <a:ext cx="9753600" cy="1955800"/>
          </a:xfrm>
          <a:prstGeom prst="rect">
            <a:avLst/>
          </a:prstGeom>
          <a:noFill/>
          <a:ln w="6350" cap="rnd" cmpd="sng" algn="ctr">
            <a:solidFill>
              <a:schemeClr val="accent4">
                <a:lumMod val="60000"/>
                <a:lumOff val="4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trike="noStrike" noProof="1">
              <a:solidFill>
                <a:srgbClr val="FFFFFF"/>
              </a:solidFill>
            </a:endParaRPr>
          </a:p>
        </p:txBody>
      </p:sp>
      <p:sp>
        <p:nvSpPr>
          <p:cNvPr id="8" name="Title 7"/>
          <p:cNvSpPr>
            <a:spLocks noGrp="1"/>
          </p:cNvSpPr>
          <p:nvPr>
            <p:ph type="ctrTitle"/>
          </p:nvPr>
        </p:nvSpPr>
        <p:spPr>
          <a:xfrm>
            <a:off x="1418167" y="2676526"/>
            <a:ext cx="9144000" cy="1514475"/>
          </a:xfrm>
        </p:spPr>
        <p:txBody>
          <a:bodyPr anchor="ctr"/>
          <a:lstStyle>
            <a:lvl1pPr algn="ctr">
              <a:defRPr sz="4000" b="1">
                <a:solidFill>
                  <a:srgbClr val="FFC000"/>
                </a:solidFill>
                <a:latin typeface="微软雅黑" panose="020B0503020204020204" charset="-122"/>
                <a:ea typeface="微软雅黑" panose="020B0503020204020204" charset="-122"/>
              </a:defRPr>
            </a:lvl1pPr>
          </a:lstStyle>
          <a:p>
            <a:pPr fontAlgn="base"/>
            <a:endParaRPr lang="en-US" strike="noStrike" noProof="1"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3" name="矩形 12"/>
          <p:cNvSpPr/>
          <p:nvPr userDrawn="1"/>
        </p:nvSpPr>
        <p:spPr bwMode="auto">
          <a:xfrm>
            <a:off x="0" y="-27384"/>
            <a:ext cx="12192000" cy="819468"/>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0000"/>
              </a:solidFill>
              <a:effectLst/>
              <a:uLnTx/>
              <a:uFillTx/>
              <a:latin typeface="Times New Roman" panose="02020603050405020304" pitchFamily="18" charset="0"/>
            </a:endParaRPr>
          </a:p>
        </p:txBody>
      </p:sp>
      <p:sp>
        <p:nvSpPr>
          <p:cNvPr id="3" name="Text Placeholder 2"/>
          <p:cNvSpPr>
            <a:spLocks noGrp="1"/>
          </p:cNvSpPr>
          <p:nvPr>
            <p:ph type="body" idx="1"/>
          </p:nvPr>
        </p:nvSpPr>
        <p:spPr>
          <a:xfrm>
            <a:off x="223526" y="1053471"/>
            <a:ext cx="5820833" cy="704215"/>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224373" y="1851660"/>
            <a:ext cx="5820833" cy="45834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Text Placeholder 4"/>
          <p:cNvSpPr>
            <a:spLocks noGrp="1"/>
          </p:cNvSpPr>
          <p:nvPr>
            <p:ph type="body" sz="quarter" idx="3"/>
          </p:nvPr>
        </p:nvSpPr>
        <p:spPr>
          <a:xfrm>
            <a:off x="6240783" y="1053471"/>
            <a:ext cx="5681980" cy="704215"/>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241631" y="1851660"/>
            <a:ext cx="5681980" cy="45834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16" name="Title 1"/>
          <p:cNvSpPr>
            <a:spLocks noGrp="1"/>
          </p:cNvSpPr>
          <p:nvPr>
            <p:ph type="title"/>
          </p:nvPr>
        </p:nvSpPr>
        <p:spPr>
          <a:xfrm>
            <a:off x="0" y="62281"/>
            <a:ext cx="12192000" cy="676148"/>
          </a:xfrm>
        </p:spPr>
        <p:txBody>
          <a:bodyPr/>
          <a:lstStyle>
            <a:lvl1pPr>
              <a:defRPr lang="zh-CN" altLang="en-US"/>
            </a:lvl1pPr>
          </a:lstStyle>
          <a:p>
            <a:r>
              <a:rPr lang="zh-CN" altLang="en-US" smtClean="0"/>
              <a:t>单击此处编辑母版标题样式</a:t>
            </a:r>
            <a:endParaRPr lang="zh-CN" altLang="en-US" dirty="0"/>
          </a:p>
        </p:txBody>
      </p:sp>
      <p:sp>
        <p:nvSpPr>
          <p:cNvPr id="21" name="矩形 20"/>
          <p:cNvSpPr/>
          <p:nvPr userDrawn="1"/>
        </p:nvSpPr>
        <p:spPr>
          <a:xfrm>
            <a:off x="0" y="6581007"/>
            <a:ext cx="12192000" cy="276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9" name="图片 18"/>
          <p:cNvPicPr>
            <a:picLocks noChangeAspect="1"/>
          </p:cNvPicPr>
          <p:nvPr userDrawn="1"/>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8" cy="259532"/>
          </a:xfrm>
          <a:prstGeom prst="rect">
            <a:avLst/>
          </a:prstGeom>
        </p:spPr>
      </p:pic>
      <p:sp>
        <p:nvSpPr>
          <p:cNvPr id="17" name="矩形 16"/>
          <p:cNvSpPr/>
          <p:nvPr userDrawn="1"/>
        </p:nvSpPr>
        <p:spPr>
          <a:xfrm>
            <a:off x="5880984" y="6594873"/>
            <a:ext cx="322524"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1000" b="0" i="0" u="none" strike="noStrike" kern="0" cap="none" spc="0" normalizeH="0" baseline="0" noProof="0" smtClean="0">
                <a:ln>
                  <a:noFill/>
                </a:ln>
                <a:solidFill>
                  <a:schemeClr val="bg1">
                    <a:lumMod val="85000"/>
                  </a:schemeClr>
                </a:solidFill>
                <a:effectLst/>
                <a:uLnTx/>
                <a:uFillTx/>
                <a:latin typeface="Bookman Old Style" panose="02050604050505020204" pitchFamily="18" charset="0"/>
                <a:cs typeface="+mn-cs"/>
              </a:rPr>
            </a:fld>
            <a:endParaRPr lang="zh-CN" altLang="en-US" dirty="0">
              <a:solidFill>
                <a:schemeClr val="bg1">
                  <a:lumMod val="85000"/>
                </a:schemeClr>
              </a:solidFill>
            </a:endParaRPr>
          </a:p>
        </p:txBody>
      </p:sp>
      <p:sp>
        <p:nvSpPr>
          <p:cNvPr id="12" name="TextBox 8"/>
          <p:cNvSpPr txBox="1"/>
          <p:nvPr userDrawn="1"/>
        </p:nvSpPr>
        <p:spPr>
          <a:xfrm>
            <a:off x="143346" y="6608386"/>
            <a:ext cx="1249680" cy="275590"/>
          </a:xfrm>
          <a:prstGeom prst="rect">
            <a:avLst/>
          </a:prstGeom>
          <a:noFill/>
        </p:spPr>
        <p:txBody>
          <a:bodyPr wrap="none" rtlCol="0">
            <a:spAutoFit/>
          </a:bodyPr>
          <a:lstStyle/>
          <a:p>
            <a:pPr algn="l"/>
            <a:r>
              <a:rPr lang="zh-CN" sz="1200" dirty="0" smtClean="0">
                <a:solidFill>
                  <a:schemeClr val="bg1">
                    <a:lumMod val="85000"/>
                  </a:schemeClr>
                </a:solidFill>
                <a:latin typeface="思源宋体 CN" panose="02020400000000000000" charset="-122"/>
                <a:ea typeface="思源宋体 CN" panose="02020400000000000000" charset="-122"/>
                <a:cs typeface="思源宋体 CN" panose="02020400000000000000" charset="-122"/>
                <a:sym typeface="+mn-ea"/>
              </a:rPr>
              <a:t>杭电计算机学院</a:t>
            </a:r>
            <a:endParaRPr lang="x-none" altLang="zh-CN" sz="1200" i="0" dirty="0">
              <a:solidFill>
                <a:schemeClr val="bg1">
                  <a:lumMod val="85000"/>
                </a:schemeClr>
              </a:solidFill>
              <a:latin typeface="思源宋体 CN" panose="02020400000000000000" charset="-122"/>
              <a:ea typeface="思源宋体 CN" panose="02020400000000000000" charset="-122"/>
              <a:cs typeface="思源宋体 CN" panose="02020400000000000000" charset="-122"/>
            </a:endParaRPr>
          </a:p>
        </p:txBody>
      </p:sp>
      <p:pic>
        <p:nvPicPr>
          <p:cNvPr id="2" name="图片 1" descr="人工智能导论-汉仪-金"/>
          <p:cNvPicPr>
            <a:picLocks noChangeAspect="1"/>
          </p:cNvPicPr>
          <p:nvPr userDrawn="1"/>
        </p:nvPicPr>
        <p:blipFill>
          <a:blip r:embed="rId4"/>
          <a:stretch>
            <a:fillRect/>
          </a:stretch>
        </p:blipFill>
        <p:spPr>
          <a:xfrm>
            <a:off x="9443085" y="112395"/>
            <a:ext cx="2748766" cy="54000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62281"/>
            <a:ext cx="12192000" cy="6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ru-RU" dirty="0"/>
              <a:t>单击此处编辑母版标题样式</a:t>
            </a:r>
            <a:endParaRPr lang="zh-CN" altLang="ru-RU" dirty="0"/>
          </a:p>
        </p:txBody>
      </p:sp>
      <p:sp>
        <p:nvSpPr>
          <p:cNvPr id="1027" name="Rectangle 3"/>
          <p:cNvSpPr>
            <a:spLocks noGrp="1" noChangeArrowheads="1"/>
          </p:cNvSpPr>
          <p:nvPr>
            <p:ph type="body" idx="1"/>
          </p:nvPr>
        </p:nvSpPr>
        <p:spPr bwMode="auto">
          <a:xfrm>
            <a:off x="287357" y="980730"/>
            <a:ext cx="11617291" cy="547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ru-RU" dirty="0"/>
              <a:t>单击此处编辑母版文本样式</a:t>
            </a:r>
            <a:endParaRPr lang="zh-CN" altLang="ru-RU" dirty="0"/>
          </a:p>
          <a:p>
            <a:pPr lvl="1"/>
            <a:r>
              <a:rPr lang="zh-CN" altLang="ru-RU" dirty="0"/>
              <a:t>第二级</a:t>
            </a:r>
            <a:endParaRPr lang="zh-CN" altLang="ru-RU" dirty="0"/>
          </a:p>
          <a:p>
            <a:pPr lvl="2"/>
            <a:r>
              <a:rPr lang="zh-CN" altLang="ru-RU" dirty="0"/>
              <a:t>第三级</a:t>
            </a:r>
            <a:endParaRPr lang="zh-CN" altLang="ru-RU" dirty="0"/>
          </a:p>
          <a:p>
            <a:pPr lvl="3"/>
            <a:r>
              <a:rPr lang="zh-CN" altLang="ru-RU" dirty="0"/>
              <a:t>第四级</a:t>
            </a:r>
            <a:endParaRPr lang="zh-CN" altLang="ru-RU" dirty="0"/>
          </a:p>
          <a:p>
            <a:pPr lvl="4"/>
            <a:r>
              <a:rPr lang="zh-CN" altLang="ru-RU" dirty="0"/>
              <a:t>第五级</a:t>
            </a:r>
            <a:endParaRPr lang="zh-CN" alt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just" rtl="0" eaLnBrk="1" fontAlgn="base" hangingPunct="1">
        <a:spcBef>
          <a:spcPct val="0"/>
        </a:spcBef>
        <a:spcAft>
          <a:spcPct val="0"/>
        </a:spcAft>
        <a:defRPr sz="3600" b="1" i="0" cap="none" spc="0" baseline="0">
          <a:ln w="22225">
            <a:noFill/>
            <a:prstDash val="solid"/>
          </a:ln>
          <a:solidFill>
            <a:schemeClr val="bg1">
              <a:lumMod val="95000"/>
            </a:schemeClr>
          </a:solidFill>
          <a:effectLst/>
          <a:latin typeface="微软雅黑" panose="020B0503020204020204" charset="-122"/>
          <a:ea typeface="微软雅黑" panose="020B0503020204020204" charset="-122"/>
          <a:cs typeface="思源宋体 CN" panose="02020400000000000000" charset="-122"/>
        </a:defRPr>
      </a:lvl1pPr>
      <a:lvl2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2pPr>
      <a:lvl3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3pPr>
      <a:lvl4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4pPr>
      <a:lvl5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5pPr>
      <a:lvl6pPr marL="4572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6pPr>
      <a:lvl7pPr marL="9144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7pPr>
      <a:lvl8pPr marL="13716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8pPr>
      <a:lvl9pPr marL="18288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9pPr>
    </p:titleStyle>
    <p:bodyStyle>
      <a:lvl1pPr marL="342900" indent="-342900" algn="l" rtl="0" eaLnBrk="1" fontAlgn="base" hangingPunct="1">
        <a:lnSpc>
          <a:spcPct val="114000"/>
        </a:lnSpc>
        <a:spcBef>
          <a:spcPts val="1200"/>
        </a:spcBef>
        <a:spcAft>
          <a:spcPct val="0"/>
        </a:spcAft>
        <a:buClr>
          <a:srgbClr val="B92500"/>
        </a:buClr>
        <a:buFont typeface="Arial" panose="020B0604020202020204" pitchFamily="34" charset="0"/>
        <a:buChar char="•"/>
        <a:defRPr sz="2400" b="0" i="0">
          <a:solidFill>
            <a:srgbClr val="002060"/>
          </a:solidFill>
          <a:latin typeface="华文中宋" panose="02010600040101010101" charset="-122"/>
          <a:ea typeface="华文中宋" panose="02010600040101010101" charset="-122"/>
          <a:cs typeface="思源宋体 CN" panose="02020400000000000000" charset="-122"/>
        </a:defRPr>
      </a:lvl1pPr>
      <a:lvl2pPr marL="800100" indent="-342900" algn="l" rtl="0" eaLnBrk="1" fontAlgn="base" hangingPunct="1">
        <a:lnSpc>
          <a:spcPct val="114000"/>
        </a:lnSpc>
        <a:spcBef>
          <a:spcPts val="1200"/>
        </a:spcBef>
        <a:spcAft>
          <a:spcPct val="0"/>
        </a:spcAft>
        <a:buClr>
          <a:srgbClr val="B92500"/>
        </a:buClr>
        <a:buSzPct val="50000"/>
        <a:buFont typeface="Wingdings" panose="05000000000000000000" pitchFamily="2" charset="2"/>
        <a:buChar char=""/>
        <a:defRPr sz="20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2pPr>
      <a:lvl3pPr marL="1143000" indent="-228600" algn="l" rtl="0" eaLnBrk="1" fontAlgn="base" hangingPunct="1">
        <a:lnSpc>
          <a:spcPct val="114000"/>
        </a:lnSpc>
        <a:spcBef>
          <a:spcPts val="1200"/>
        </a:spcBef>
        <a:spcAft>
          <a:spcPct val="0"/>
        </a:spcAft>
        <a:buClr>
          <a:srgbClr val="B92500"/>
        </a:buClr>
        <a:buChar char="•"/>
        <a:defRPr sz="20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3pPr>
      <a:lvl4pPr marL="1600200" indent="-228600" algn="l" rtl="0" eaLnBrk="1" fontAlgn="base" hangingPunct="1">
        <a:lnSpc>
          <a:spcPct val="114000"/>
        </a:lnSpc>
        <a:spcBef>
          <a:spcPts val="1200"/>
        </a:spcBef>
        <a:spcAft>
          <a:spcPct val="0"/>
        </a:spcAft>
        <a:buClr>
          <a:srgbClr val="B92500"/>
        </a:buClr>
        <a:buChar char="–"/>
        <a:defRPr sz="18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4pPr>
      <a:lvl5pPr marL="2057400" indent="-228600" algn="l" rtl="0" eaLnBrk="1" fontAlgn="base" hangingPunct="1">
        <a:lnSpc>
          <a:spcPct val="114000"/>
        </a:lnSpc>
        <a:spcBef>
          <a:spcPts val="1200"/>
        </a:spcBef>
        <a:spcAft>
          <a:spcPct val="0"/>
        </a:spcAft>
        <a:buClr>
          <a:srgbClr val="B92500"/>
        </a:buClr>
        <a:buChar char="»"/>
        <a:defRPr sz="18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5pPr>
      <a:lvl6pPr marL="2514600" indent="-228600" algn="l" rtl="0" eaLnBrk="1" fontAlgn="base" hangingPunct="1">
        <a:spcBef>
          <a:spcPct val="20000"/>
        </a:spcBef>
        <a:spcAft>
          <a:spcPct val="0"/>
        </a:spcAft>
        <a:buChar char="»"/>
        <a:defRPr sz="2400">
          <a:solidFill>
            <a:schemeClr val="tx1"/>
          </a:solidFill>
          <a:latin typeface="+mn-lt"/>
          <a:ea typeface="+mn-ea"/>
        </a:defRPr>
      </a:lvl6pPr>
      <a:lvl7pPr marL="2971800" indent="-228600" algn="l" rtl="0" eaLnBrk="1" fontAlgn="base" hangingPunct="1">
        <a:spcBef>
          <a:spcPct val="20000"/>
        </a:spcBef>
        <a:spcAft>
          <a:spcPct val="0"/>
        </a:spcAft>
        <a:buChar char="»"/>
        <a:defRPr sz="2400">
          <a:solidFill>
            <a:schemeClr val="tx1"/>
          </a:solidFill>
          <a:latin typeface="+mn-lt"/>
          <a:ea typeface="+mn-ea"/>
        </a:defRPr>
      </a:lvl7pPr>
      <a:lvl8pPr marL="3429000" indent="-228600" algn="l" rtl="0" eaLnBrk="1" fontAlgn="base" hangingPunct="1">
        <a:spcBef>
          <a:spcPct val="20000"/>
        </a:spcBef>
        <a:spcAft>
          <a:spcPct val="0"/>
        </a:spcAft>
        <a:buChar char="»"/>
        <a:defRPr sz="2400">
          <a:solidFill>
            <a:schemeClr val="tx1"/>
          </a:solidFill>
          <a:latin typeface="+mn-lt"/>
          <a:ea typeface="+mn-ea"/>
        </a:defRPr>
      </a:lvl8pPr>
      <a:lvl9pPr marL="3886200" indent="-228600" algn="l" rtl="0" eaLnBrk="1" fontAlgn="base" hangingPunct="1">
        <a:spcBef>
          <a:spcPct val="20000"/>
        </a:spcBef>
        <a:spcAft>
          <a:spcPct val="0"/>
        </a:spcAft>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hyperlink" Target="structure%20of%20brain.mp4" TargetMode="Externa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customXml" Target="../ink/ink2.xml"/><Relationship Id="rId3" Type="http://schemas.openxmlformats.org/officeDocument/2006/relationships/image" Target="../media/image40.png"/><Relationship Id="rId2" Type="http://schemas.openxmlformats.org/officeDocument/2006/relationships/customXml" Target="../ink/ink1.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vmlDrawing" Target="../drawings/vmlDrawing1.vml"/><Relationship Id="rId6"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wmf"/><Relationship Id="rId2" Type="http://schemas.openxmlformats.org/officeDocument/2006/relationships/oleObject" Target="../embeddings/oleObject1.bin"/><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1.png"/><Relationship Id="rId1"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3.png"/><Relationship Id="rId1"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5.png"/><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image" Target="../media/image73.png"/><Relationship Id="rId7" Type="http://schemas.openxmlformats.org/officeDocument/2006/relationships/image" Target="../media/image72.png"/><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1" Type="http://schemas.openxmlformats.org/officeDocument/2006/relationships/slideLayout" Target="../slideLayouts/slideLayout4.xml"/><Relationship Id="rId10" Type="http://schemas.openxmlformats.org/officeDocument/2006/relationships/image" Target="../media/image39.png"/><Relationship Id="rId1" Type="http://schemas.openxmlformats.org/officeDocument/2006/relationships/image" Target="../media/image66.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68.png"/><Relationship Id="rId1" Type="http://schemas.openxmlformats.org/officeDocument/2006/relationships/image" Target="../media/image75.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7.png"/><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image" Target="../media/image79.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9.png"/><Relationship Id="rId2" Type="http://schemas.openxmlformats.org/officeDocument/2006/relationships/image" Target="../media/image82.png"/><Relationship Id="rId1" Type="http://schemas.openxmlformats.org/officeDocument/2006/relationships/image" Target="../media/image81.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4.png"/><Relationship Id="rId2" Type="http://schemas.openxmlformats.org/officeDocument/2006/relationships/image" Target="../media/image87.png"/><Relationship Id="rId1" Type="http://schemas.openxmlformats.org/officeDocument/2006/relationships/image" Target="../media/image8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0.png"/><Relationship Id="rId1" Type="http://schemas.openxmlformats.org/officeDocument/2006/relationships/image" Target="../media/image8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1.GI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4.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5.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97.png"/><Relationship Id="rId1" Type="http://schemas.openxmlformats.org/officeDocument/2006/relationships/image" Target="../media/image96.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9.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9.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4.png"/><Relationship Id="rId1" Type="http://schemas.openxmlformats.org/officeDocument/2006/relationships/hyperlink" Target="https://github.com/nndl/exercise/tree/master/chap4_%20simple%20neural%20network"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hyperlink" Target="&#35270;&#39057;\&#20160;&#20040;&#26159;&#33041;&#26426;&#25509;&#21475;&#65311;.mp4" TargetMode="Externa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B4E"/>
        </a:solidFill>
        <a:effectLst/>
      </p:bgPr>
    </p:bg>
    <p:spTree>
      <p:nvGrpSpPr>
        <p:cNvPr id="1" name=""/>
        <p:cNvGrpSpPr/>
        <p:nvPr/>
      </p:nvGrpSpPr>
      <p:grpSpPr>
        <a:xfrm>
          <a:off x="0" y="0"/>
          <a:ext cx="0" cy="0"/>
          <a:chOff x="0" y="0"/>
          <a:chExt cx="0" cy="0"/>
        </a:xfrm>
      </p:grpSpPr>
      <p:sp>
        <p:nvSpPr>
          <p:cNvPr id="7" name="标题 6"/>
          <p:cNvSpPr>
            <a:spLocks noGrp="1" noChangeArrowheads="1"/>
          </p:cNvSpPr>
          <p:nvPr>
            <p:ph type="ctrTitle"/>
          </p:nvPr>
        </p:nvSpPr>
        <p:spPr/>
        <p:txBody>
          <a:bodyPr/>
          <a:p>
            <a:r>
              <a:rPr lang="zh-CN"/>
              <a:t>神 经 网 络</a:t>
            </a:r>
            <a:endParaRPr lang="zh-CN"/>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endParaRPr lang="zh-CN" altLang="en-US" dirty="0"/>
          </a:p>
        </p:txBody>
      </p:sp>
      <p:sp>
        <p:nvSpPr>
          <p:cNvPr id="3" name="内容占位符 2"/>
          <p:cNvSpPr>
            <a:spLocks noGrp="1"/>
          </p:cNvSpPr>
          <p:nvPr>
            <p:ph idx="1"/>
          </p:nvPr>
        </p:nvSpPr>
        <p:spPr/>
        <p:txBody>
          <a:bodyPr/>
          <a:lstStyle/>
          <a:p>
            <a:r>
              <a:rPr lang="zh-CN" altLang="en-US">
                <a:sym typeface="+mn-ea"/>
              </a:rPr>
              <a:t>分布式并行处理</a:t>
            </a:r>
            <a:r>
              <a:rPr>
                <a:sym typeface="+mn-ea"/>
              </a:rPr>
              <a:t>(Parallel Distributed Processing, PDP)</a:t>
            </a:r>
            <a:r>
              <a:rPr lang="zh-CN" altLang="en-US">
                <a:sym typeface="+mn-ea"/>
              </a:rPr>
              <a:t>网络</a:t>
            </a:r>
            <a:endParaRPr lang="zh-CN" altLang="en-US">
              <a:sym typeface="+mn-ea"/>
            </a:endParaRPr>
          </a:p>
          <a:p>
            <a:pPr lvl="1"/>
            <a:r>
              <a:rPr lang="zh-CN" altLang="en-US" dirty="0"/>
              <a:t>神经网络最早是作为一种主要的连接主义模型。</a:t>
            </a:r>
            <a:endParaRPr lang="zh-CN" altLang="en-US" dirty="0"/>
          </a:p>
          <a:p>
            <a:pPr lvl="1"/>
            <a:r>
              <a:rPr lang="en-US" altLang="zh-CN" dirty="0"/>
              <a:t>20</a:t>
            </a:r>
            <a:r>
              <a:rPr lang="zh-CN" altLang="en-US" dirty="0"/>
              <a:t>世纪</a:t>
            </a:r>
            <a:r>
              <a:rPr lang="en-US" altLang="zh-CN" dirty="0"/>
              <a:t>80</a:t>
            </a:r>
            <a:r>
              <a:rPr lang="zh-CN" altLang="en-US" dirty="0"/>
              <a:t>年代后期，最流行的一种连接主义模型</a:t>
            </a:r>
            <a:endParaRPr lang="zh-CN" altLang="en-US" dirty="0"/>
          </a:p>
          <a:p>
            <a:pPr lvl="1"/>
            <a:r>
              <a:rPr lang="zh-CN" altLang="en-US" dirty="0"/>
              <a:t>其有</a:t>
            </a:r>
            <a:r>
              <a:rPr lang="en-US" altLang="zh-CN" dirty="0"/>
              <a:t>3</a:t>
            </a:r>
            <a:r>
              <a:rPr lang="zh-CN" altLang="en-US" dirty="0"/>
              <a:t>个主要特性：</a:t>
            </a:r>
            <a:endParaRPr lang="en-US" altLang="zh-CN" dirty="0"/>
          </a:p>
          <a:p>
            <a:pPr lvl="2"/>
            <a:r>
              <a:rPr lang="zh-CN" altLang="en-US" dirty="0"/>
              <a:t>（</a:t>
            </a:r>
            <a:r>
              <a:rPr lang="en-US" altLang="zh-CN" dirty="0"/>
              <a:t>1</a:t>
            </a:r>
            <a:r>
              <a:rPr lang="zh-CN" altLang="en-US" dirty="0"/>
              <a:t>）信息表示是分布式的（非局部的）； </a:t>
            </a:r>
            <a:endParaRPr lang="en-US" altLang="zh-CN" dirty="0"/>
          </a:p>
          <a:p>
            <a:pPr lvl="2"/>
            <a:r>
              <a:rPr lang="zh-CN" altLang="en-US" dirty="0"/>
              <a:t>（</a:t>
            </a:r>
            <a:r>
              <a:rPr lang="en-US" altLang="zh-CN" dirty="0"/>
              <a:t>2</a:t>
            </a:r>
            <a:r>
              <a:rPr lang="zh-CN" altLang="en-US" dirty="0"/>
              <a:t>）记忆和知识是存储在单元之间的连接上；</a:t>
            </a:r>
            <a:endParaRPr lang="en-US" altLang="zh-CN" dirty="0"/>
          </a:p>
          <a:p>
            <a:pPr lvl="2"/>
            <a:r>
              <a:rPr lang="zh-CN" altLang="en-US" dirty="0"/>
              <a:t>（</a:t>
            </a:r>
            <a:r>
              <a:rPr lang="en-US" altLang="zh-CN" dirty="0"/>
              <a:t>3</a:t>
            </a:r>
            <a:r>
              <a:rPr lang="zh-CN" altLang="en-US" dirty="0"/>
              <a:t>）通过逐渐改变单元之间的连接强度来学习新的知识。</a:t>
            </a:r>
            <a:endParaRPr lang="en-US" altLang="zh-CN" dirty="0"/>
          </a:p>
          <a:p>
            <a:pPr lvl="1"/>
            <a:endParaRPr lang="en-US" altLang="zh-CN" dirty="0"/>
          </a:p>
          <a:p>
            <a:r>
              <a:rPr lang="zh-CN" altLang="en-US" dirty="0"/>
              <a:t>引入误差反向传播来改进其学习能力之后，神经网络也越来越多地应用在各种机器学习任务上。</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endParaRPr lang="zh-CN" altLang="en-US" dirty="0"/>
          </a:p>
        </p:txBody>
      </p:sp>
      <p:pic>
        <p:nvPicPr>
          <p:cNvPr id="4" name="内容占位符 3"/>
          <p:cNvPicPr>
            <a:picLocks noGrp="1" noChangeAspect="1"/>
          </p:cNvPicPr>
          <p:nvPr>
            <p:ph idx="1"/>
          </p:nvPr>
        </p:nvPicPr>
        <p:blipFill>
          <a:blip r:embed="rId1"/>
          <a:stretch>
            <a:fillRect/>
          </a:stretch>
        </p:blipFill>
        <p:spPr>
          <a:xfrm>
            <a:off x="4319270" y="1377950"/>
            <a:ext cx="7466965" cy="4813300"/>
          </a:xfrm>
        </p:spPr>
      </p:pic>
      <p:sp>
        <p:nvSpPr>
          <p:cNvPr id="5" name="矩形 4"/>
          <p:cNvSpPr/>
          <p:nvPr/>
        </p:nvSpPr>
        <p:spPr>
          <a:xfrm>
            <a:off x="8894445" y="5520691"/>
            <a:ext cx="3086100" cy="737235"/>
          </a:xfrm>
          <a:prstGeom prst="rect">
            <a:avLst/>
          </a:prstGeom>
        </p:spPr>
        <p:txBody>
          <a:bodyPr wrap="square">
            <a:spAutoFit/>
          </a:bodyPr>
          <a:lstStyle/>
          <a:p>
            <a:r>
              <a:rPr lang="zh-CN" altLang="en-US" sz="2100" dirty="0"/>
              <a:t>单个神经细胞只有两种状态：兴奋和抑制</a:t>
            </a:r>
            <a:endParaRPr lang="zh-CN" altLang="en-US" sz="2100" dirty="0"/>
          </a:p>
        </p:txBody>
      </p:sp>
      <p:sp>
        <p:nvSpPr>
          <p:cNvPr id="8" name="矩形 7"/>
          <p:cNvSpPr/>
          <p:nvPr/>
        </p:nvSpPr>
        <p:spPr>
          <a:xfrm>
            <a:off x="9937750" y="947196"/>
            <a:ext cx="2042795" cy="306705"/>
          </a:xfrm>
          <a:prstGeom prst="rect">
            <a:avLst/>
          </a:prstGeom>
        </p:spPr>
        <p:txBody>
          <a:bodyPr wrap="none">
            <a:spAutoFit/>
          </a:bodyPr>
          <a:lstStyle/>
          <a:p>
            <a:r>
              <a:rPr lang="en-US" altLang="zh-CN" sz="1400" dirty="0">
                <a:hlinkClick r:id="rId2" action="ppaction://hlinkfile"/>
              </a:rPr>
              <a:t>video:</a:t>
            </a:r>
            <a:r>
              <a:rPr lang="zh-CN" altLang="en-US" sz="1400" dirty="0">
                <a:hlinkClick r:id="rId2" action="ppaction://hlinkfile"/>
              </a:rPr>
              <a:t> structure of brain</a:t>
            </a:r>
            <a:endParaRPr lang="zh-CN" altLang="en-US" sz="1400" dirty="0">
              <a:hlinkClick r:id="rId2" action="ppaction://hlinkfile"/>
            </a:endParaRPr>
          </a:p>
        </p:txBody>
      </p:sp>
      <p:pic>
        <p:nvPicPr>
          <p:cNvPr id="3" name="图片 2"/>
          <p:cNvPicPr>
            <a:picLocks noChangeAspect="1"/>
          </p:cNvPicPr>
          <p:nvPr/>
        </p:nvPicPr>
        <p:blipFill>
          <a:blip r:embed="rId3"/>
          <a:srcRect l="54828"/>
          <a:stretch>
            <a:fillRect/>
          </a:stretch>
        </p:blipFill>
        <p:spPr>
          <a:xfrm>
            <a:off x="112395" y="1377950"/>
            <a:ext cx="3923030" cy="4879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endParaRPr lang="zh-CN" altLang="en-US" dirty="0"/>
          </a:p>
        </p:txBody>
      </p:sp>
      <p:grpSp>
        <p:nvGrpSpPr>
          <p:cNvPr id="7" name="组合 6"/>
          <p:cNvGrpSpPr/>
          <p:nvPr/>
        </p:nvGrpSpPr>
        <p:grpSpPr>
          <a:xfrm>
            <a:off x="3329579" y="1060717"/>
            <a:ext cx="6313749" cy="5363278"/>
            <a:chOff x="3972" y="2867"/>
            <a:chExt cx="6362" cy="5404"/>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72" y="3780"/>
              <a:ext cx="5768" cy="4491"/>
            </a:xfrm>
            <a:prstGeom prst="rect">
              <a:avLst/>
            </a:prstGeom>
          </p:spPr>
        </p:pic>
        <p:sp>
          <p:nvSpPr>
            <p:cNvPr id="3" name="文本框 2"/>
            <p:cNvSpPr txBox="1"/>
            <p:nvPr/>
          </p:nvSpPr>
          <p:spPr>
            <a:xfrm>
              <a:off x="7406" y="7470"/>
              <a:ext cx="2926" cy="402"/>
            </a:xfrm>
            <a:prstGeom prst="rect">
              <a:avLst/>
            </a:prstGeom>
            <a:noFill/>
          </p:spPr>
          <p:txBody>
            <a:bodyPr wrap="square" rtlCol="0">
              <a:spAutoFit/>
            </a:bodyPr>
            <a:lstStyle/>
            <a:p>
              <a:r>
                <a:rPr lang="zh-CN" altLang="en-US" sz="2000" dirty="0">
                  <a:solidFill>
                    <a:srgbClr val="FF0000"/>
                  </a:solidFill>
                </a:rPr>
                <a:t>一个简单的线性模型！</a:t>
              </a:r>
              <a:endParaRPr lang="zh-CN" altLang="en-US" sz="2000" dirty="0">
                <a:solidFill>
                  <a:srgbClr val="FF0000"/>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 y="2867"/>
              <a:ext cx="2076" cy="149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5" y="3525"/>
              <a:ext cx="1209" cy="559"/>
            </a:xfrm>
            <a:prstGeom prst="rect">
              <a:avLst/>
            </a:prstGeom>
          </p:spPr>
        </p:pic>
        <p:cxnSp>
          <p:nvCxnSpPr>
            <p:cNvPr id="10" name="直接箭头连接符 9"/>
            <p:cNvCxnSpPr/>
            <p:nvPr/>
          </p:nvCxnSpPr>
          <p:spPr>
            <a:xfrm flipV="1">
              <a:off x="6300" y="4255"/>
              <a:ext cx="574" cy="6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8444" y="4255"/>
              <a:ext cx="736" cy="110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激活函数的性质</a:t>
            </a:r>
            <a:endParaRPr lang="zh-CN" altLang="en-US" dirty="0"/>
          </a:p>
        </p:txBody>
      </p:sp>
      <p:sp>
        <p:nvSpPr>
          <p:cNvPr id="3" name="内容占位符 2"/>
          <p:cNvSpPr>
            <a:spLocks noGrp="1"/>
          </p:cNvSpPr>
          <p:nvPr>
            <p:ph idx="1"/>
          </p:nvPr>
        </p:nvSpPr>
        <p:spPr/>
        <p:txBody>
          <a:bodyPr/>
          <a:lstStyle/>
          <a:p>
            <a:r>
              <a:rPr lang="zh-CN" altLang="en-US" dirty="0"/>
              <a:t>连续并可导（允许少数点上不可导）的非线性函数。</a:t>
            </a:r>
            <a:endParaRPr lang="en-US" altLang="zh-CN" dirty="0"/>
          </a:p>
          <a:p>
            <a:pPr lvl="1"/>
            <a:r>
              <a:rPr lang="zh-CN" altLang="en-US" dirty="0"/>
              <a:t>可导的激活函数可以直接利用数值优化的方法来学习网络参数。</a:t>
            </a:r>
            <a:endParaRPr lang="en-US" altLang="zh-CN" dirty="0"/>
          </a:p>
          <a:p>
            <a:r>
              <a:rPr lang="zh-CN" altLang="en-US" dirty="0"/>
              <a:t>激活函数及其导函数要尽可能的简单</a:t>
            </a:r>
            <a:endParaRPr lang="en-US" altLang="zh-CN" dirty="0"/>
          </a:p>
          <a:p>
            <a:pPr lvl="1"/>
            <a:r>
              <a:rPr lang="zh-CN" altLang="en-US" dirty="0"/>
              <a:t>有利于提高网络计算效率。  </a:t>
            </a:r>
            <a:endParaRPr lang="en-US" altLang="zh-CN" dirty="0"/>
          </a:p>
          <a:p>
            <a:r>
              <a:rPr lang="zh-CN" altLang="en-US" dirty="0"/>
              <a:t>激活函数的导函数的值域要在一个合适的区间内</a:t>
            </a:r>
            <a:endParaRPr lang="en-US" altLang="zh-CN" dirty="0"/>
          </a:p>
          <a:p>
            <a:pPr lvl="1"/>
            <a:r>
              <a:rPr lang="zh-CN" altLang="en-US" dirty="0"/>
              <a:t>不能太大也不能太小，否则会影响训练的效率和稳定性。</a:t>
            </a:r>
            <a:endParaRPr lang="en-US" altLang="zh-CN" dirty="0"/>
          </a:p>
          <a:p>
            <a:r>
              <a:rPr lang="zh-CN" altLang="en-US" dirty="0"/>
              <a:t>单调递增</a:t>
            </a:r>
            <a:endParaRPr lang="en-US" altLang="zh-CN" dirty="0"/>
          </a:p>
          <a:p>
            <a:pPr lvl="1"/>
            <a:r>
              <a:rPr lang="en-US" altLang="zh-CN" dirty="0">
                <a:latin typeface="+mn-lt"/>
              </a:rPr>
              <a:t>???</a:t>
            </a:r>
            <a:endParaRPr lang="zh-CN" altLang="en-US" dirty="0">
              <a:latin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常见激活函数</a:t>
            </a:r>
            <a:endParaRPr lang="zh-CN" altLang="en-US" dirty="0"/>
          </a:p>
        </p:txBody>
      </p:sp>
      <p:sp>
        <p:nvSpPr>
          <p:cNvPr id="4" name="内容占位符 3"/>
          <p:cNvSpPr>
            <a:spLocks noGrp="1"/>
          </p:cNvSpPr>
          <p:nvPr>
            <p:ph idx="1"/>
          </p:nvPr>
        </p:nvSpPr>
        <p:spPr/>
        <p:txBody>
          <a:bodyPr/>
          <a:lstStyle/>
          <a:p>
            <a:r>
              <a:rPr lang="en-US" altLang="zh-CN" dirty="0"/>
              <a:t>Logistic &amp; Tanh</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性质：</a:t>
            </a:r>
            <a:endParaRPr lang="en-US" altLang="zh-CN" dirty="0"/>
          </a:p>
          <a:p>
            <a:pPr lvl="1"/>
            <a:r>
              <a:rPr lang="zh-CN" altLang="en-US" dirty="0"/>
              <a:t>饱和函数</a:t>
            </a:r>
            <a:endParaRPr lang="en-US" altLang="zh-CN" dirty="0"/>
          </a:p>
          <a:p>
            <a:pPr lvl="1"/>
            <a:r>
              <a:rPr lang="en-US" altLang="zh-CN" dirty="0"/>
              <a:t>Tanh</a:t>
            </a:r>
            <a:r>
              <a:rPr lang="zh-CN" altLang="en-US" dirty="0"/>
              <a:t>函数是零中心化的，而</a:t>
            </a:r>
            <a:r>
              <a:rPr lang="en-US" altLang="zh-CN" dirty="0"/>
              <a:t>logistic</a:t>
            </a:r>
            <a:r>
              <a:rPr lang="zh-CN" altLang="en-US" dirty="0"/>
              <a:t>函数的输出恒大于</a:t>
            </a:r>
            <a:r>
              <a:rPr lang="en-US" altLang="zh-CN" dirty="0"/>
              <a:t>0</a:t>
            </a:r>
            <a:endParaRPr lang="en-US" altLang="zh-CN" dirty="0"/>
          </a:p>
          <a:p>
            <a:pPr lvl="1"/>
            <a:endParaRPr lang="zh-CN" altLang="en-US" dirty="0"/>
          </a:p>
        </p:txBody>
      </p:sp>
      <p:grpSp>
        <p:nvGrpSpPr>
          <p:cNvPr id="8" name="组合 7"/>
          <p:cNvGrpSpPr/>
          <p:nvPr/>
        </p:nvGrpSpPr>
        <p:grpSpPr>
          <a:xfrm>
            <a:off x="1179830" y="1845945"/>
            <a:ext cx="3771900" cy="2094865"/>
            <a:chOff x="3647" y="3018"/>
            <a:chExt cx="4444" cy="2468"/>
          </a:xfrm>
        </p:grpSpPr>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25" y="3018"/>
              <a:ext cx="3089" cy="1044"/>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 y="4548"/>
              <a:ext cx="4444" cy="938"/>
            </a:xfrm>
            <a:prstGeom prst="rect">
              <a:avLst/>
            </a:prstGeom>
          </p:spPr>
        </p:pic>
      </p:gr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058545"/>
            <a:ext cx="4311650" cy="3325495"/>
          </a:xfrm>
          <a:prstGeom prst="rect">
            <a:avLst/>
          </a:prstGeom>
        </p:spPr>
      </p:pic>
      <p:sp>
        <p:nvSpPr>
          <p:cNvPr id="6" name="矩形 5"/>
          <p:cNvSpPr/>
          <p:nvPr/>
        </p:nvSpPr>
        <p:spPr>
          <a:xfrm>
            <a:off x="6248400" y="4465320"/>
            <a:ext cx="4311650" cy="829945"/>
          </a:xfrm>
          <a:prstGeom prst="rect">
            <a:avLst/>
          </a:prstGeom>
        </p:spPr>
        <p:txBody>
          <a:bodyPr wrap="square">
            <a:spAutoFit/>
          </a:bodyPr>
          <a:lstStyle/>
          <a:p>
            <a:r>
              <a:rPr lang="zh-CN" altLang="en-US" sz="1600" dirty="0">
                <a:solidFill>
                  <a:srgbClr val="FF0000"/>
                </a:solidFill>
                <a:latin typeface="幼圆" panose="02010509060101010101" charset="-122"/>
                <a:ea typeface="幼圆" panose="02010509060101010101" charset="-122"/>
                <a:cs typeface="幼圆" panose="02010509060101010101" charset="-122"/>
              </a:rPr>
              <a:t>非零中心化的输出会使得其后一层的神经元的输入发生偏置偏移（</a:t>
            </a:r>
            <a:r>
              <a:rPr lang="en-US" altLang="zh-CN" sz="1600" dirty="0">
                <a:solidFill>
                  <a:srgbClr val="FF0000"/>
                </a:solidFill>
                <a:latin typeface="幼圆" panose="02010509060101010101" charset="-122"/>
                <a:ea typeface="幼圆" panose="02010509060101010101" charset="-122"/>
                <a:cs typeface="幼圆" panose="02010509060101010101" charset="-122"/>
              </a:rPr>
              <a:t>bias shift</a:t>
            </a:r>
            <a:r>
              <a:rPr lang="zh-CN" altLang="en-US" sz="1600" dirty="0">
                <a:solidFill>
                  <a:srgbClr val="FF0000"/>
                </a:solidFill>
                <a:latin typeface="幼圆" panose="02010509060101010101" charset="-122"/>
                <a:ea typeface="幼圆" panose="02010509060101010101" charset="-122"/>
                <a:cs typeface="幼圆" panose="02010509060101010101" charset="-122"/>
              </a:rPr>
              <a:t>），并进一步使得梯度下降的收敛速度变慢。</a:t>
            </a:r>
            <a:endParaRPr lang="zh-CN" altLang="en-US" sz="1600" dirty="0">
              <a:solidFill>
                <a:srgbClr val="FF0000"/>
              </a:solidFill>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4" name="图片 3"/>
          <p:cNvPicPr>
            <a:picLocks noChangeAspect="1"/>
          </p:cNvPicPr>
          <p:nvPr/>
        </p:nvPicPr>
        <p:blipFill>
          <a:blip r:embed="rId1"/>
          <a:stretch>
            <a:fillRect/>
          </a:stretch>
        </p:blipFill>
        <p:spPr>
          <a:xfrm>
            <a:off x="1760220" y="1449705"/>
            <a:ext cx="8671560" cy="47193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5" name="图片 4"/>
          <p:cNvPicPr>
            <a:picLocks noChangeAspect="1"/>
          </p:cNvPicPr>
          <p:nvPr/>
        </p:nvPicPr>
        <p:blipFill>
          <a:blip r:embed="rId1"/>
          <a:stretch>
            <a:fillRect/>
          </a:stretch>
        </p:blipFill>
        <p:spPr>
          <a:xfrm>
            <a:off x="1568450" y="1230630"/>
            <a:ext cx="8991600" cy="49758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3" name="图片 2"/>
          <p:cNvPicPr>
            <a:picLocks noChangeAspect="1"/>
          </p:cNvPicPr>
          <p:nvPr/>
        </p:nvPicPr>
        <p:blipFill>
          <a:blip r:embed="rId1"/>
          <a:stretch>
            <a:fillRect/>
          </a:stretch>
        </p:blipFill>
        <p:spPr>
          <a:xfrm>
            <a:off x="1554480" y="1157605"/>
            <a:ext cx="9083040" cy="5120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3" name="图片 2"/>
          <p:cNvPicPr>
            <a:picLocks noChangeAspect="1"/>
          </p:cNvPicPr>
          <p:nvPr/>
        </p:nvPicPr>
        <p:blipFill>
          <a:blip r:embed="rId1"/>
          <a:stretch>
            <a:fillRect/>
          </a:stretch>
        </p:blipFill>
        <p:spPr>
          <a:xfrm>
            <a:off x="1562100" y="1279525"/>
            <a:ext cx="9067800" cy="4922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49580" y="259080"/>
            <a:ext cx="11292840" cy="63398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3" name="图片 2"/>
          <p:cNvPicPr>
            <a:picLocks noChangeAspect="1"/>
          </p:cNvPicPr>
          <p:nvPr/>
        </p:nvPicPr>
        <p:blipFill>
          <a:blip r:embed="rId1"/>
          <a:stretch>
            <a:fillRect/>
          </a:stretch>
        </p:blipFill>
        <p:spPr>
          <a:xfrm>
            <a:off x="1553210" y="1214755"/>
            <a:ext cx="9006840" cy="50749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sp>
        <p:nvSpPr>
          <p:cNvPr id="12" name="内容占位符 11"/>
          <p:cNvSpPr>
            <a:spLocks noGrp="1"/>
          </p:cNvSpPr>
          <p:nvPr>
            <p:ph idx="1"/>
          </p:nvPr>
        </p:nvSpPr>
        <p:spPr/>
        <p:txBody>
          <a:bodyPr/>
          <a:p>
            <a:r>
              <a:t>ReLU</a:t>
            </a:r>
            <a:r>
              <a:rPr lang="zh-CN" altLang="en-US"/>
              <a:t>系列</a:t>
            </a:r>
            <a:endParaRPr lang="zh-CN" altLang="en-US"/>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2460" y="2212975"/>
            <a:ext cx="2298700" cy="1286510"/>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460" y="3982085"/>
            <a:ext cx="3860165" cy="1304290"/>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rcRect l="8693" r="11337"/>
          <a:stretch>
            <a:fillRect/>
          </a:stretch>
        </p:blipFill>
        <p:spPr>
          <a:xfrm>
            <a:off x="6013450" y="1058545"/>
            <a:ext cx="4474845" cy="3866515"/>
          </a:xfrm>
          <a:prstGeom prst="rect">
            <a:avLst/>
          </a:prstGeom>
        </p:spPr>
      </p:pic>
      <p:sp>
        <p:nvSpPr>
          <p:cNvPr id="9" name="矩形 8"/>
          <p:cNvSpPr/>
          <p:nvPr/>
        </p:nvSpPr>
        <p:spPr>
          <a:xfrm>
            <a:off x="6013450" y="4928870"/>
            <a:ext cx="4533265" cy="1076325"/>
          </a:xfrm>
          <a:prstGeom prst="rect">
            <a:avLst/>
          </a:prstGeom>
        </p:spPr>
        <p:txBody>
          <a:bodyPr wrap="square">
            <a:spAutoFit/>
          </a:bodyPr>
          <a:lstStyle/>
          <a:p>
            <a:pPr marL="80645"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计算上更加高效。</a:t>
            </a:r>
            <a:endParaRPr lang="zh-CN" altLang="en-US" sz="1600" dirty="0">
              <a:latin typeface="幼圆" panose="02010509060101010101" charset="-122"/>
              <a:ea typeface="幼圆" panose="02010509060101010101" charset="-122"/>
            </a:endParaRPr>
          </a:p>
          <a:p>
            <a:pPr marL="80645"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生物上的解释性</a:t>
            </a:r>
            <a:endParaRPr lang="en-US" altLang="zh-CN" sz="1600" dirty="0">
              <a:latin typeface="幼圆" panose="02010509060101010101" charset="-122"/>
              <a:ea typeface="幼圆" panose="02010509060101010101" charset="-122"/>
            </a:endParaRPr>
          </a:p>
          <a:p>
            <a:pPr marL="537845" lvl="1"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单侧抑制、宽兴奋边界</a:t>
            </a:r>
            <a:endParaRPr lang="en-US" altLang="zh-CN" sz="1600" dirty="0">
              <a:latin typeface="幼圆" panose="02010509060101010101" charset="-122"/>
              <a:ea typeface="幼圆" panose="02010509060101010101" charset="-122"/>
            </a:endParaRPr>
          </a:p>
          <a:p>
            <a:pPr marL="80645"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在一定程度上缓解梯度消失问题</a:t>
            </a:r>
            <a:endParaRPr lang="zh-CN" altLang="en-US" sz="1600" dirty="0">
              <a:latin typeface="幼圆" panose="02010509060101010101" charset="-122"/>
              <a:ea typeface="幼圆" panose="02010509060101010101" charset="-122"/>
            </a:endParaRPr>
          </a:p>
        </p:txBody>
      </p:sp>
      <p:sp>
        <p:nvSpPr>
          <p:cNvPr id="11" name="矩形 10"/>
          <p:cNvSpPr/>
          <p:nvPr/>
        </p:nvSpPr>
        <p:spPr>
          <a:xfrm>
            <a:off x="6013450" y="6094095"/>
            <a:ext cx="4547235" cy="337185"/>
          </a:xfrm>
          <a:prstGeom prst="rect">
            <a:avLst/>
          </a:prstGeom>
        </p:spPr>
        <p:txBody>
          <a:bodyPr wrap="square">
            <a:spAutoFit/>
          </a:bodyPr>
          <a:lstStyle/>
          <a:p>
            <a:pPr marL="80645" indent="-205105">
              <a:buSzPct val="76000"/>
              <a:buFont typeface="Wingdings 3" panose="05040102010807070707" pitchFamily="18" charset="2"/>
              <a:buChar char=""/>
            </a:pPr>
            <a:r>
              <a:rPr lang="zh-CN" altLang="en-US" sz="1600" dirty="0">
                <a:solidFill>
                  <a:srgbClr val="FF0000"/>
                </a:solidFill>
                <a:latin typeface="幼圆" panose="02010509060101010101" charset="-122"/>
                <a:ea typeface="幼圆" panose="02010509060101010101" charset="-122"/>
                <a:cs typeface="幼圆" panose="02010509060101010101" charset="-122"/>
              </a:rPr>
              <a:t>死亡</a:t>
            </a:r>
            <a:r>
              <a:rPr lang="en-US" altLang="zh-CN" sz="1600" dirty="0" err="1">
                <a:solidFill>
                  <a:srgbClr val="FF0000"/>
                </a:solidFill>
                <a:latin typeface="幼圆" panose="02010509060101010101" charset="-122"/>
                <a:ea typeface="幼圆" panose="02010509060101010101" charset="-122"/>
                <a:cs typeface="幼圆" panose="02010509060101010101" charset="-122"/>
              </a:rPr>
              <a:t>ReLU</a:t>
            </a:r>
            <a:r>
              <a:rPr lang="zh-CN" altLang="en-US" sz="1600" dirty="0">
                <a:solidFill>
                  <a:srgbClr val="FF0000"/>
                </a:solidFill>
                <a:latin typeface="幼圆" panose="02010509060101010101" charset="-122"/>
                <a:ea typeface="幼圆" panose="02010509060101010101" charset="-122"/>
                <a:cs typeface="幼圆" panose="02010509060101010101" charset="-122"/>
              </a:rPr>
              <a:t>问题（</a:t>
            </a:r>
            <a:r>
              <a:rPr lang="en-US" altLang="zh-CN" sz="1600" dirty="0">
                <a:solidFill>
                  <a:srgbClr val="FF0000"/>
                </a:solidFill>
                <a:latin typeface="幼圆" panose="02010509060101010101" charset="-122"/>
                <a:ea typeface="幼圆" panose="02010509060101010101" charset="-122"/>
                <a:cs typeface="幼圆" panose="02010509060101010101" charset="-122"/>
              </a:rPr>
              <a:t>Dying </a:t>
            </a:r>
            <a:r>
              <a:rPr lang="en-US" altLang="zh-CN" sz="1600" dirty="0" err="1">
                <a:solidFill>
                  <a:srgbClr val="FF0000"/>
                </a:solidFill>
                <a:latin typeface="幼圆" panose="02010509060101010101" charset="-122"/>
                <a:ea typeface="幼圆" panose="02010509060101010101" charset="-122"/>
                <a:cs typeface="幼圆" panose="02010509060101010101" charset="-122"/>
              </a:rPr>
              <a:t>ReLU</a:t>
            </a:r>
            <a:r>
              <a:rPr lang="en-US" altLang="zh-CN" sz="1600" dirty="0">
                <a:solidFill>
                  <a:srgbClr val="FF0000"/>
                </a:solidFill>
                <a:latin typeface="幼圆" panose="02010509060101010101" charset="-122"/>
                <a:ea typeface="幼圆" panose="02010509060101010101" charset="-122"/>
                <a:cs typeface="幼圆" panose="02010509060101010101" charset="-122"/>
              </a:rPr>
              <a:t> Problem</a:t>
            </a:r>
            <a:r>
              <a:rPr lang="zh-CN" altLang="en-US" sz="1600" dirty="0">
                <a:solidFill>
                  <a:srgbClr val="FF0000"/>
                </a:solidFill>
                <a:latin typeface="幼圆" panose="02010509060101010101" charset="-122"/>
                <a:ea typeface="幼圆" panose="02010509060101010101" charset="-122"/>
                <a:cs typeface="幼圆" panose="02010509060101010101" charset="-122"/>
              </a:rPr>
              <a:t>）</a:t>
            </a:r>
            <a:endParaRPr lang="zh-CN" altLang="en-US" sz="1600" dirty="0">
              <a:solidFill>
                <a:srgbClr val="FF0000"/>
              </a:solidFill>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常见激活函数</a:t>
            </a:r>
            <a:endParaRPr lang="zh-CN" altLang="en-US" dirty="0"/>
          </a:p>
        </p:txBody>
      </p:sp>
      <p:sp>
        <p:nvSpPr>
          <p:cNvPr id="6" name="内容占位符 5"/>
          <p:cNvSpPr>
            <a:spLocks noGrp="1"/>
          </p:cNvSpPr>
          <p:nvPr>
            <p:ph idx="1"/>
          </p:nvPr>
        </p:nvSpPr>
        <p:spPr/>
        <p:txBody>
          <a:bodyPr/>
          <a:p>
            <a:r>
              <a:rPr lang="zh-CN" altLang="en-US">
                <a:sym typeface="+mn-ea"/>
              </a:rPr>
              <a:t>Swish函数</a:t>
            </a:r>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5970" y="2384425"/>
            <a:ext cx="5560060" cy="396875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01" y="1858506"/>
            <a:ext cx="2362460" cy="37469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常见激活函数及其导数</a:t>
            </a:r>
            <a:endParaRPr lang="zh-CN" altLang="en-US"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3405" y="1765300"/>
            <a:ext cx="8504555" cy="40119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endParaRPr lang="zh-CN" altLang="en-US" dirty="0"/>
          </a:p>
        </p:txBody>
      </p:sp>
      <p:sp>
        <p:nvSpPr>
          <p:cNvPr id="3" name="内容占位符 2"/>
          <p:cNvSpPr>
            <a:spLocks noGrp="1"/>
          </p:cNvSpPr>
          <p:nvPr>
            <p:ph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主要是指神经元输入到输出之间的映射关系，一般为非线性函数。</a:t>
            </a:r>
            <a:endParaRPr lang="zh-CN" altLang="en-US" dirty="0"/>
          </a:p>
          <a:p>
            <a:r>
              <a:rPr lang="zh-CN" altLang="en-US" dirty="0"/>
              <a:t>网络的拓扑结构</a:t>
            </a:r>
            <a:endParaRPr lang="en-US" altLang="zh-CN" dirty="0"/>
          </a:p>
          <a:p>
            <a:pPr lvl="1"/>
            <a:r>
              <a:rPr lang="zh-CN" altLang="en-US" dirty="0"/>
              <a:t>不同神经元之间的连接关系。</a:t>
            </a:r>
            <a:endParaRPr lang="zh-CN" altLang="en-US" dirty="0"/>
          </a:p>
          <a:p>
            <a:r>
              <a:rPr lang="zh-CN" altLang="en-US" dirty="0"/>
              <a:t>学习算法</a:t>
            </a:r>
            <a:endParaRPr lang="en-US" altLang="zh-CN" dirty="0"/>
          </a:p>
          <a:p>
            <a:pPr lvl="1"/>
            <a:r>
              <a:rPr lang="zh-CN" altLang="en-US" dirty="0"/>
              <a:t>通过训练数据来学习神经网络的参数。</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endParaRPr lang="zh-CN" altLang="en-US" dirty="0"/>
          </a:p>
        </p:txBody>
      </p:sp>
      <p:sp>
        <p:nvSpPr>
          <p:cNvPr id="3" name="内容占位符 2"/>
          <p:cNvSpPr>
            <a:spLocks noGrp="1"/>
          </p:cNvSpPr>
          <p:nvPr>
            <p:ph idx="1"/>
          </p:nvPr>
        </p:nvSpPr>
        <p:spPr/>
        <p:txBody>
          <a:bodyPr/>
          <a:lstStyle/>
          <a:p>
            <a:r>
              <a:rPr lang="zh-CN" altLang="en-US"/>
              <a:t>人工神经网络由神经元模型构成，这种由许多神经元组成的信息处理网络具有并行分布结构。</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4655" y="2260600"/>
            <a:ext cx="8910320" cy="2890520"/>
          </a:xfrm>
          <a:prstGeom prst="rect">
            <a:avLst/>
          </a:prstGeom>
        </p:spPr>
      </p:pic>
      <p:sp>
        <p:nvSpPr>
          <p:cNvPr id="7" name="矩形 6"/>
          <p:cNvSpPr/>
          <p:nvPr/>
        </p:nvSpPr>
        <p:spPr>
          <a:xfrm>
            <a:off x="1720215" y="5791200"/>
            <a:ext cx="8839200" cy="368300"/>
          </a:xfrm>
          <a:prstGeom prst="rect">
            <a:avLst/>
          </a:prstGeom>
        </p:spPr>
        <p:txBody>
          <a:bodyPr wrap="square">
            <a:spAutoFit/>
          </a:bodyPr>
          <a:lstStyle/>
          <a:p>
            <a:r>
              <a:rPr lang="zh-CN" altLang="en-US" sz="1800" dirty="0">
                <a:latin typeface="幼圆" panose="02010509060101010101" charset="-122"/>
                <a:ea typeface="幼圆" panose="02010509060101010101" charset="-122"/>
              </a:rPr>
              <a:t>圆形节点表示一个神经元，方形节点表示一组神经元。</a:t>
            </a:r>
            <a:endParaRPr lang="zh-CN" altLang="en-US" sz="1800" dirty="0">
              <a:latin typeface="幼圆" panose="02010509060101010101" charset="-122"/>
              <a:ea typeface="幼圆" panose="0201050906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前馈神经网络</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endParaRPr lang="zh-CN" altLang="en-US" dirty="0"/>
          </a:p>
        </p:txBody>
      </p:sp>
      <p:sp>
        <p:nvSpPr>
          <p:cNvPr id="3" name="内容占位符 2"/>
          <p:cNvSpPr>
            <a:spLocks noGrp="1"/>
          </p:cNvSpPr>
          <p:nvPr>
            <p:ph idx="1"/>
          </p:nvPr>
        </p:nvSpPr>
        <p:spPr/>
        <p:txBody>
          <a:bodyPr/>
          <a:lstStyle/>
          <a:p>
            <a:r>
              <a:rPr lang="zh-CN" altLang="en-US" dirty="0"/>
              <a:t>前馈神经网络（全连接神经网络、多层感知器）</a:t>
            </a:r>
            <a:endParaRPr lang="en-US" altLang="zh-CN" dirty="0"/>
          </a:p>
          <a:p>
            <a:pPr lvl="1"/>
            <a:r>
              <a:rPr lang="zh-CN" altLang="en-US" dirty="0"/>
              <a:t>各神经元分别属于不同的</a:t>
            </a:r>
            <a:r>
              <a:rPr lang="zh-CN" altLang="en-US" dirty="0">
                <a:solidFill>
                  <a:srgbClr val="FF0000"/>
                </a:solidFill>
              </a:rPr>
              <a:t>层</a:t>
            </a:r>
            <a:r>
              <a:rPr lang="zh-CN" altLang="en-US" dirty="0"/>
              <a:t>，层内无连接。</a:t>
            </a:r>
            <a:endParaRPr lang="en-US" altLang="zh-CN" dirty="0"/>
          </a:p>
          <a:p>
            <a:pPr lvl="1"/>
            <a:r>
              <a:rPr lang="zh-CN" altLang="en-US" dirty="0"/>
              <a:t>相邻两层之间的神经元全部</a:t>
            </a:r>
            <a:r>
              <a:rPr lang="zh-CN" altLang="en-US" dirty="0">
                <a:solidFill>
                  <a:srgbClr val="FF0000"/>
                </a:solidFill>
              </a:rPr>
              <a:t>两两连接</a:t>
            </a:r>
            <a:r>
              <a:rPr lang="zh-CN" altLang="en-US" dirty="0"/>
              <a:t>。</a:t>
            </a:r>
            <a:endParaRPr lang="en-US" altLang="zh-CN" dirty="0"/>
          </a:p>
          <a:p>
            <a:pPr lvl="1"/>
            <a:r>
              <a:rPr lang="zh-CN" altLang="en-US" dirty="0"/>
              <a:t>整个网络中无反馈，信号从输入层向输出层单向传播，可用一个有向无环图表示。</a:t>
            </a:r>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83635" y="3595370"/>
            <a:ext cx="4825365" cy="27578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信息传递过程</a:t>
            </a:r>
            <a:endParaRPr lang="zh-CN" altLang="en-US"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2480" y="1423670"/>
            <a:ext cx="8067040" cy="4610100"/>
          </a:xfrm>
          <a:prstGeom prst="rect">
            <a:avLst/>
          </a:prstGeom>
        </p:spPr>
      </p:pic>
      <mc:AlternateContent xmlns:mc="http://schemas.openxmlformats.org/markup-compatibility/2006" xmlns:p14="http://schemas.microsoft.com/office/powerpoint/2010/main">
        <mc:Choice Requires="p14">
          <p:contentPart r:id="rId2" p14:bwMode="auto">
            <p14:nvContentPartPr>
              <p14:cNvPr id="24" name="墨迹 23"/>
              <p14:cNvContentPartPr/>
              <p14:nvPr/>
            </p14:nvContentPartPr>
            <p14:xfrm>
              <a:off x="11239515" y="4758380"/>
              <a:ext cx="270" cy="270"/>
            </p14:xfrm>
          </p:contentPart>
        </mc:Choice>
        <mc:Fallback xmlns="">
          <p:pic>
            <p:nvPicPr>
              <p:cNvPr id="24" name="墨迹 23"/>
            </p:nvPicPr>
            <p:blipFill>
              <a:blip r:embed="rId3"/>
            </p:blipFill>
            <p:spPr>
              <a:xfrm>
                <a:off x="11239515" y="4758380"/>
                <a:ext cx="270" cy="27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7" name="墨迹 26"/>
              <p14:cNvContentPartPr/>
              <p14:nvPr/>
            </p14:nvContentPartPr>
            <p14:xfrm>
              <a:off x="9334035" y="4409810"/>
              <a:ext cx="8910" cy="11610"/>
            </p14:xfrm>
          </p:contentPart>
        </mc:Choice>
        <mc:Fallback xmlns="">
          <p:pic>
            <p:nvPicPr>
              <p:cNvPr id="27" name="墨迹 26"/>
            </p:nvPicPr>
            <p:blipFill>
              <a:blip r:embed="rId5"/>
            </p:blipFill>
            <p:spPr>
              <a:xfrm>
                <a:off x="9334035" y="4409810"/>
                <a:ext cx="8910" cy="11610"/>
              </a:xfrm>
              <a:prstGeom prst="rect"/>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zh-CN" altLang="en-US" dirty="0"/>
          </a:p>
        </p:txBody>
      </p:sp>
      <p:sp>
        <p:nvSpPr>
          <p:cNvPr id="5" name="内容占位符 4"/>
          <p:cNvSpPr>
            <a:spLocks noGrp="1"/>
          </p:cNvSpPr>
          <p:nvPr>
            <p:ph idx="1"/>
          </p:nvPr>
        </p:nvSpPr>
        <p:spPr/>
        <p:txBody>
          <a:bodyPr/>
          <a:lstStyle/>
          <a:p>
            <a:r>
              <a:rPr lang="zh-CN" altLang="en-US" dirty="0"/>
              <a:t>给定一个前馈神经网络，用下面的记号来描述这样网络：</a:t>
            </a:r>
            <a:endParaRPr lang="zh-CN" altLang="en-US" dirty="0"/>
          </a:p>
        </p:txBody>
      </p:sp>
      <p:pic>
        <p:nvPicPr>
          <p:cNvPr id="7" name="图片 6" descr="屏幕剪辑"/>
          <p:cNvPicPr>
            <a:picLocks noChangeAspect="1"/>
          </p:cNvPicPr>
          <p:nvPr/>
        </p:nvPicPr>
        <p:blipFill>
          <a:blip r:embed="rId1"/>
          <a:stretch>
            <a:fillRect/>
          </a:stretch>
        </p:blipFill>
        <p:spPr>
          <a:xfrm>
            <a:off x="2359025" y="1969135"/>
            <a:ext cx="7810500" cy="3935095"/>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3985" y="1713230"/>
            <a:ext cx="2806065" cy="16040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34340" y="281940"/>
            <a:ext cx="11323320" cy="629412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zh-CN" altLang="en-US" dirty="0"/>
          </a:p>
        </p:txBody>
      </p:sp>
      <p:sp>
        <p:nvSpPr>
          <p:cNvPr id="5" name="内容占位符 4"/>
          <p:cNvSpPr>
            <a:spLocks noGrp="1"/>
          </p:cNvSpPr>
          <p:nvPr>
            <p:ph idx="1"/>
          </p:nvPr>
        </p:nvSpPr>
        <p:spPr/>
        <p:txBody>
          <a:bodyPr/>
          <a:lstStyle/>
          <a:p>
            <a:r>
              <a:rPr lang="zh-CN" altLang="en-US" dirty="0"/>
              <a:t>前馈神经网络通过下面公式进行信息传播。</a:t>
            </a:r>
            <a:endParaRPr lang="en-US" altLang="zh-CN" dirty="0"/>
          </a:p>
          <a:p>
            <a:endParaRPr lang="en-US" altLang="zh-CN" dirty="0"/>
          </a:p>
          <a:p>
            <a:endParaRPr lang="en-US" altLang="zh-CN" dirty="0"/>
          </a:p>
          <a:p>
            <a:endParaRPr lang="en-US" altLang="zh-CN" dirty="0"/>
          </a:p>
          <a:p>
            <a:endParaRPr lang="en-US" altLang="zh-CN" dirty="0"/>
          </a:p>
          <a:p>
            <a:r>
              <a:rPr lang="zh-CN" altLang="en-US" dirty="0"/>
              <a:t>前馈计算：</a:t>
            </a:r>
            <a:endParaRPr lang="zh-CN" altLang="en-US" dirty="0"/>
          </a:p>
        </p:txBody>
      </p:sp>
      <p:pic>
        <p:nvPicPr>
          <p:cNvPr id="3" name="图片 2" descr="屏幕剪辑"/>
          <p:cNvPicPr>
            <a:picLocks noChangeAspect="1"/>
          </p:cNvPicPr>
          <p:nvPr/>
        </p:nvPicPr>
        <p:blipFill>
          <a:blip r:embed="rId1"/>
          <a:stretch>
            <a:fillRect/>
          </a:stretch>
        </p:blipFill>
        <p:spPr>
          <a:xfrm>
            <a:off x="4549775" y="1815465"/>
            <a:ext cx="3093085" cy="583565"/>
          </a:xfrm>
          <a:prstGeom prst="rect">
            <a:avLst/>
          </a:prstGeom>
        </p:spPr>
      </p:pic>
      <p:pic>
        <p:nvPicPr>
          <p:cNvPr id="4" name="图片 3" descr="屏幕剪辑"/>
          <p:cNvPicPr>
            <a:picLocks noChangeAspect="1"/>
          </p:cNvPicPr>
          <p:nvPr/>
        </p:nvPicPr>
        <p:blipFill>
          <a:blip r:embed="rId2"/>
          <a:stretch>
            <a:fillRect/>
          </a:stretch>
        </p:blipFill>
        <p:spPr>
          <a:xfrm>
            <a:off x="5231130" y="2575560"/>
            <a:ext cx="1731010" cy="631825"/>
          </a:xfrm>
          <a:prstGeom prst="rect">
            <a:avLst/>
          </a:prstGeom>
        </p:spPr>
      </p:pic>
      <p:pic>
        <p:nvPicPr>
          <p:cNvPr id="6" name="图片 5" descr="屏幕剪辑"/>
          <p:cNvPicPr>
            <a:picLocks noChangeAspect="1"/>
          </p:cNvPicPr>
          <p:nvPr/>
        </p:nvPicPr>
        <p:blipFill rotWithShape="1">
          <a:blip r:embed="rId3"/>
          <a:srcRect t="1" r="3464" b="16678"/>
          <a:stretch>
            <a:fillRect/>
          </a:stretch>
        </p:blipFill>
        <p:spPr>
          <a:xfrm>
            <a:off x="1817370" y="4411345"/>
            <a:ext cx="8559165" cy="3892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深层前馈神经网络</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32405" y="1055370"/>
            <a:ext cx="6726555" cy="54051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endParaRPr lang="zh-CN" altLang="en-US" dirty="0"/>
          </a:p>
        </p:txBody>
      </p:sp>
      <p:sp>
        <p:nvSpPr>
          <p:cNvPr id="9" name="矩形 8"/>
          <p:cNvSpPr/>
          <p:nvPr/>
        </p:nvSpPr>
        <p:spPr>
          <a:xfrm>
            <a:off x="1631950" y="5424805"/>
            <a:ext cx="8928735" cy="922020"/>
          </a:xfrm>
          <a:prstGeom prst="rect">
            <a:avLst/>
          </a:prstGeom>
        </p:spPr>
        <p:txBody>
          <a:bodyPr wrap="square">
            <a:spAutoFit/>
          </a:bodyPr>
          <a:lstStyle/>
          <a:p>
            <a:r>
              <a:rPr lang="zh-CN" altLang="en-US" sz="1800" dirty="0">
                <a:latin typeface="幼圆" panose="02010509060101010101" charset="-122"/>
                <a:ea typeface="幼圆" panose="02010509060101010101" charset="-122"/>
                <a:cs typeface="幼圆" panose="02010509060101010101" charset="-122"/>
              </a:rPr>
              <a:t>根据通用近似定理，对于具有线性输出层和至少一个使用“挤压”性质的激活函数的隐藏层组成的前馈神经网络，只要其隐藏层神经元的数量足够，它可以以任意的精度来近似任何从一个定义在实数空间中的有界闭集函数。</a:t>
            </a:r>
            <a:endParaRPr lang="zh-CN" altLang="en-US" sz="1800" dirty="0">
              <a:latin typeface="幼圆" panose="02010509060101010101" charset="-122"/>
              <a:ea typeface="幼圆" panose="02010509060101010101" charset="-122"/>
              <a:cs typeface="幼圆" panose="02010509060101010101" charset="-122"/>
            </a:endParaRPr>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02305" y="1085850"/>
            <a:ext cx="5786755" cy="420814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神经网络可以作为一个“万能”函数来使用，可以用来进行复杂的特征转换，或逼近一个复杂的条件分布。</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如果</a:t>
                </a:r>
                <a14:m>
                  <m:oMath xmlns:m="http://schemas.openxmlformats.org/officeDocument/2006/math">
                    <m:r>
                      <a:rPr lang="en-US" altLang="zh-CN" i="1" dirty="0" smtClean="0">
                        <a:latin typeface="Cambria Math" panose="02040503050406030204" pitchFamily="18" charset="0"/>
                      </a:rPr>
                      <m:t>𝑔</m:t>
                    </m:r>
                    <m:r>
                      <a:rPr lang="en-US" altLang="zh-CN" i="1" dirty="0" smtClean="0">
                        <a:latin typeface="Cambria Math" panose="02040503050406030204" pitchFamily="18" charset="0"/>
                      </a:rPr>
                      <m:t>(⋅)</m:t>
                    </m:r>
                  </m:oMath>
                </a14:m>
                <a:r>
                  <a:rPr lang="zh-CN" altLang="en-US" dirty="0"/>
                  <a:t>为</a:t>
                </a:r>
                <a:r>
                  <a:rPr lang="en-US" altLang="zh-CN" dirty="0"/>
                  <a:t>logistic</a:t>
                </a:r>
                <a:r>
                  <a:rPr lang="zh-CN" altLang="en-US" dirty="0"/>
                  <a:t>回归，那么</a:t>
                </a:r>
                <a:r>
                  <a:rPr lang="en-US" altLang="zh-CN" dirty="0"/>
                  <a:t>logistic</a:t>
                </a:r>
                <a:r>
                  <a:rPr lang="zh-CN" altLang="en-US" dirty="0"/>
                  <a:t>回归分类器可以看成神经网络的最后一层。</a:t>
                </a:r>
                <a:endParaRPr lang="en-US" altLang="zh-CN" dirty="0"/>
              </a:p>
              <a:p>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87655" y="980440"/>
                <a:ext cx="9248775" cy="4356735"/>
              </a:xfrm>
              <a:blipFill rotWithShape="1">
                <a:blip r:embed="rId1"/>
                <a:stretch>
                  <a:fillRect l="-778" t="-1728" r="-1389" b="-2469"/>
                </a:stretch>
              </a:blipFill>
            </p:spPr>
            <p:txBody>
              <a:bodyPr/>
              <a:lstStyle/>
              <a:p>
                <a:r>
                  <a:rPr lang="zh-CN" altLang="en-US">
                    <a:noFill/>
                  </a:rPr>
                  <a:t> </a:t>
                </a:r>
                <a:endParaRPr lang="zh-CN" altLang="en-US">
                  <a:noFill/>
                </a:endParaRPr>
              </a:p>
            </p:txBody>
          </p:sp>
        </mc:Fallback>
      </mc:AlternateContent>
      <p:pic>
        <p:nvPicPr>
          <p:cNvPr id="19" name="图片 1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809" y="2613828"/>
            <a:ext cx="2453432" cy="530693"/>
          </a:xfrm>
          <a:prstGeom prst="rect">
            <a:avLst/>
          </a:prstGeom>
        </p:spPr>
      </p:pic>
      <p:sp>
        <p:nvSpPr>
          <p:cNvPr id="2" name="标题 1"/>
          <p:cNvSpPr>
            <a:spLocks noGrp="1"/>
          </p:cNvSpPr>
          <p:nvPr>
            <p:ph type="title"/>
          </p:nvPr>
        </p:nvSpPr>
        <p:spPr/>
        <p:txBody>
          <a:bodyPr/>
          <a:lstStyle/>
          <a:p>
            <a:r>
              <a:rPr lang="zh-CN" altLang="en-US" dirty="0"/>
              <a:t>应用到机器学习</a:t>
            </a:r>
            <a:endParaRPr lang="zh-CN" altLang="en-US" dirty="0"/>
          </a:p>
        </p:txBody>
      </p:sp>
      <p:cxnSp>
        <p:nvCxnSpPr>
          <p:cNvPr id="7" name="直接连接符 6"/>
          <p:cNvCxnSpPr/>
          <p:nvPr/>
        </p:nvCxnSpPr>
        <p:spPr>
          <a:xfrm>
            <a:off x="5742940" y="3087370"/>
            <a:ext cx="606168" cy="0"/>
          </a:xfrm>
          <a:prstGeom prst="line">
            <a:avLst/>
          </a:prstGeom>
        </p:spPr>
        <p:style>
          <a:lnRef idx="3">
            <a:schemeClr val="accent4"/>
          </a:lnRef>
          <a:fillRef idx="0">
            <a:schemeClr val="accent4"/>
          </a:fillRef>
          <a:effectRef idx="2">
            <a:schemeClr val="accent4"/>
          </a:effectRef>
          <a:fontRef idx="minor">
            <a:schemeClr val="tx1"/>
          </a:fontRef>
        </p:style>
      </p:cxnSp>
      <p:sp>
        <p:nvSpPr>
          <p:cNvPr id="9" name="文本框 8"/>
          <p:cNvSpPr txBox="1"/>
          <p:nvPr/>
        </p:nvSpPr>
        <p:spPr>
          <a:xfrm>
            <a:off x="6827520" y="3433446"/>
            <a:ext cx="1097280" cy="368300"/>
          </a:xfrm>
          <a:prstGeom prst="rect">
            <a:avLst/>
          </a:prstGeom>
          <a:noFill/>
        </p:spPr>
        <p:txBody>
          <a:bodyPr wrap="none" rtlCol="0">
            <a:spAutoFit/>
          </a:bodyPr>
          <a:lstStyle/>
          <a:p>
            <a:r>
              <a:rPr lang="zh-CN" altLang="en-US" sz="1800" dirty="0">
                <a:solidFill>
                  <a:schemeClr val="accent2">
                    <a:lumMod val="75000"/>
                  </a:schemeClr>
                </a:solidFill>
              </a:rPr>
              <a:t>神经网络</a:t>
            </a:r>
            <a:endParaRPr lang="zh-CN" altLang="en-US" sz="1800" dirty="0">
              <a:solidFill>
                <a:schemeClr val="accent2">
                  <a:lumMod val="75000"/>
                </a:schemeClr>
              </a:solidFill>
            </a:endParaRPr>
          </a:p>
        </p:txBody>
      </p:sp>
      <p:cxnSp>
        <p:nvCxnSpPr>
          <p:cNvPr id="13" name="直接连接符 12"/>
          <p:cNvCxnSpPr/>
          <p:nvPr/>
        </p:nvCxnSpPr>
        <p:spPr>
          <a:xfrm flipV="1">
            <a:off x="5382918" y="3144521"/>
            <a:ext cx="1560173" cy="28574"/>
          </a:xfrm>
          <a:prstGeom prst="line">
            <a:avLst/>
          </a:prstGeom>
        </p:spPr>
        <p:style>
          <a:lnRef idx="2">
            <a:schemeClr val="accent2"/>
          </a:lnRef>
          <a:fillRef idx="0">
            <a:schemeClr val="accent2"/>
          </a:fillRef>
          <a:effectRef idx="1">
            <a:schemeClr val="accent2"/>
          </a:effectRef>
          <a:fontRef idx="minor">
            <a:schemeClr val="tx1"/>
          </a:fontRef>
        </p:style>
      </p:cxnSp>
      <p:sp>
        <p:nvSpPr>
          <p:cNvPr id="14" name="文本框 13"/>
          <p:cNvSpPr txBox="1"/>
          <p:nvPr/>
        </p:nvSpPr>
        <p:spPr>
          <a:xfrm>
            <a:off x="4874254" y="3433445"/>
            <a:ext cx="868680" cy="368300"/>
          </a:xfrm>
          <a:prstGeom prst="rect">
            <a:avLst/>
          </a:prstGeom>
          <a:noFill/>
        </p:spPr>
        <p:txBody>
          <a:bodyPr wrap="none" rtlCol="0">
            <a:spAutoFit/>
          </a:bodyPr>
          <a:lstStyle/>
          <a:p>
            <a:r>
              <a:rPr lang="zh-CN" altLang="en-US" sz="1800" dirty="0">
                <a:solidFill>
                  <a:schemeClr val="accent4">
                    <a:lumMod val="75000"/>
                  </a:schemeClr>
                </a:solidFill>
              </a:rPr>
              <a:t>分类器</a:t>
            </a:r>
            <a:endParaRPr lang="zh-CN" altLang="en-US" sz="1800" dirty="0">
              <a:solidFill>
                <a:schemeClr val="accent4">
                  <a:lumMod val="75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endParaRPr lang="zh-CN" altLang="en-US" dirty="0"/>
          </a:p>
        </p:txBody>
      </p:sp>
      <p:sp>
        <p:nvSpPr>
          <p:cNvPr id="3" name="内容占位符 2"/>
          <p:cNvSpPr>
            <a:spLocks noGrp="1"/>
          </p:cNvSpPr>
          <p:nvPr>
            <p:ph idx="1"/>
          </p:nvPr>
        </p:nvSpPr>
        <p:spPr/>
        <p:txBody>
          <a:bodyPr/>
          <a:lstStyle/>
          <a:p>
            <a:r>
              <a:rPr lang="zh-CN" altLang="en-US" dirty="0"/>
              <a:t>对于多类分类问题</a:t>
            </a:r>
            <a:endParaRPr lang="en-US" altLang="zh-CN" dirty="0"/>
          </a:p>
          <a:p>
            <a:pPr lvl="1"/>
            <a:r>
              <a:rPr lang="zh-CN" altLang="en-US" dirty="0"/>
              <a:t>如果使用</a:t>
            </a:r>
            <a:r>
              <a:rPr lang="en-US" altLang="zh-CN" dirty="0"/>
              <a:t>softmax</a:t>
            </a:r>
            <a:r>
              <a:rPr lang="zh-CN" altLang="en-US" dirty="0"/>
              <a:t>回归分类器，相当于网络最后一层设置</a:t>
            </a:r>
            <a:r>
              <a:rPr lang="en-US" altLang="zh-CN" dirty="0"/>
              <a:t>C </a:t>
            </a:r>
            <a:r>
              <a:rPr lang="zh-CN" altLang="en-US" dirty="0"/>
              <a:t>个神经元，其输出经过</a:t>
            </a:r>
            <a:r>
              <a:rPr lang="en-US" altLang="zh-CN" dirty="0"/>
              <a:t>softmax</a:t>
            </a:r>
            <a:r>
              <a:rPr lang="zh-CN" altLang="en-US" dirty="0"/>
              <a:t>函数进行归一化后可以作为每个类的条件概率。</a:t>
            </a:r>
            <a:endParaRPr lang="en-US" altLang="zh-CN" dirty="0"/>
          </a:p>
          <a:p>
            <a:endParaRPr lang="en-US" altLang="zh-CN" dirty="0"/>
          </a:p>
          <a:p>
            <a:endParaRPr lang="en-US" altLang="zh-CN" dirty="0"/>
          </a:p>
          <a:p>
            <a:pPr lvl="1"/>
            <a:endParaRPr lang="en-US" altLang="zh-CN" dirty="0"/>
          </a:p>
          <a:p>
            <a:pPr lvl="1"/>
            <a:r>
              <a:rPr lang="zh-CN" altLang="en-US" dirty="0"/>
              <a:t>采用交叉熵损失函数，对于样本</a:t>
            </a:r>
            <a:r>
              <a:rPr lang="en-US" altLang="zh-CN" dirty="0"/>
              <a:t>(</a:t>
            </a:r>
            <a:r>
              <a:rPr lang="en-US" altLang="zh-CN" dirty="0" err="1"/>
              <a:t>x,y</a:t>
            </a:r>
            <a:r>
              <a:rPr lang="en-US" altLang="zh-CN" dirty="0"/>
              <a:t>)</a:t>
            </a:r>
            <a:r>
              <a:rPr lang="zh-CN" altLang="en-US" dirty="0"/>
              <a:t>，其损失函数为</a:t>
            </a:r>
            <a:endParaRPr lang="zh-CN" altLang="en-US"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63770" y="3120390"/>
            <a:ext cx="2664460" cy="791210"/>
          </a:xfrm>
          <a:prstGeom prst="rect">
            <a:avLst/>
          </a:prstGeom>
        </p:spPr>
      </p:pic>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455" y="5257165"/>
            <a:ext cx="3134360" cy="5334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给定训练集为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 = </m:t>
                    </m:r>
                    <m:sSubSup>
                      <m:sSubSupPr>
                        <m:ctrlPr>
                          <a:rPr lang="en-US" altLang="zh-CN" i="1" dirty="0" smtClean="0">
                            <a:latin typeface="Cambria Math" panose="02040503050406030204" pitchFamily="18" charset="0"/>
                          </a:rPr>
                        </m:ctrlPr>
                      </m:sSubSupPr>
                      <m:e>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𝑦</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r>
                          <a:rPr lang="en-US" altLang="zh-CN" i="1" dirty="0">
                            <a:latin typeface="Cambria Math" panose="02040503050406030204" pitchFamily="18" charset="0"/>
                          </a:rPr>
                          <m:t> )}</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up>
                        <m:r>
                          <a:rPr lang="en-US" altLang="zh-CN" i="1" dirty="0">
                            <a:latin typeface="Cambria Math" panose="02040503050406030204" pitchFamily="18" charset="0"/>
                          </a:rPr>
                          <m:t>𝑁</m:t>
                        </m:r>
                        <m:r>
                          <m:rPr>
                            <m:nor/>
                          </m:rPr>
                          <a:rPr lang="en-US" altLang="zh-CN" dirty="0"/>
                          <m:t> </m:t>
                        </m:r>
                      </m:sup>
                    </m:sSubSup>
                  </m:oMath>
                </a14:m>
                <a:r>
                  <a:rPr lang="en-US" altLang="zh-CN" dirty="0"/>
                  <a:t> </a:t>
                </a:r>
                <a:r>
                  <a:rPr lang="zh-CN" altLang="en-US" dirty="0"/>
                  <a:t>，将每个样本</a:t>
                </a:r>
                <a14:m>
                  <m:oMath xmlns:m="http://schemas.openxmlformats.org/officeDocument/2006/math">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oMath>
                </a14:m>
                <a:r>
                  <a:rPr lang="zh-CN" altLang="en-US" dirty="0"/>
                  <a:t>输入给前馈神经网络，得到网络输出为 </a:t>
                </a:r>
                <a14:m>
                  <m:oMath xmlns:m="http://schemas.openxmlformats.org/officeDocument/2006/math">
                    <m:sSup>
                      <m:sSupPr>
                        <m:ctrlPr>
                          <a:rPr lang="en-US" altLang="zh-CN" i="1" dirty="0">
                            <a:latin typeface="Cambria Math" panose="02040503050406030204" pitchFamily="18" charset="0"/>
                          </a:rPr>
                        </m:ctrlPr>
                      </m:sSupPr>
                      <m:e>
                        <m:acc>
                          <m:accPr>
                            <m:chr m:val="̂"/>
                            <m:ctrlPr>
                              <a:rPr lang="en-US" altLang="zh-CN" b="0" i="1" dirty="0" smtClean="0">
                                <a:latin typeface="Cambria Math" panose="02040503050406030204" pitchFamily="18" charset="0"/>
                              </a:rPr>
                            </m:ctrlPr>
                          </m:accPr>
                          <m:e>
                            <m:r>
                              <a:rPr lang="en-US" altLang="zh-CN" i="1" dirty="0">
                                <a:latin typeface="Cambria Math" panose="02040503050406030204" pitchFamily="18" charset="0"/>
                              </a:rPr>
                              <m:t>𝑦</m:t>
                            </m:r>
                          </m:e>
                        </m:acc>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oMath>
                </a14:m>
                <a:r>
                  <a:rPr lang="zh-CN" altLang="en-US" dirty="0"/>
                  <a:t>，其在数据集</a:t>
                </a:r>
                <a:r>
                  <a:rPr lang="en-US" altLang="zh-CN" dirty="0"/>
                  <a:t>D</a:t>
                </a:r>
                <a:r>
                  <a:rPr lang="zh-CN" altLang="en-US" dirty="0"/>
                  <a:t>上的结构化风险函数为：</a:t>
                </a:r>
                <a:endParaRPr lang="en-US" altLang="zh-CN" dirty="0"/>
              </a:p>
              <a:p>
                <a:endParaRPr lang="en-US" altLang="zh-CN" dirty="0"/>
              </a:p>
              <a:p>
                <a:endParaRPr lang="en-US" altLang="zh-CN" dirty="0"/>
              </a:p>
              <a:p>
                <a:r>
                  <a:rPr lang="zh-CN" altLang="en-US" dirty="0"/>
                  <a:t>梯度下降</a:t>
                </a:r>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87655" y="980440"/>
                <a:ext cx="7229475" cy="4094480"/>
              </a:xfrm>
              <a:blipFill rotWithShape="1">
                <a:blip r:embed="rId1"/>
                <a:stretch>
                  <a:fillRect l="-1037" t="-1111"/>
                </a:stretch>
              </a:blipFill>
            </p:spPr>
            <p:txBody>
              <a:bodyPr/>
              <a:lstStyle/>
              <a:p>
                <a:r>
                  <a:rPr lang="zh-CN" altLang="en-US">
                    <a:noFill/>
                  </a:rPr>
                  <a:t> </a:t>
                </a:r>
                <a:endParaRPr lang="zh-CN" altLang="en-US">
                  <a:noFill/>
                </a:endParaRPr>
              </a:p>
            </p:txBody>
          </p:sp>
        </mc:Fallback>
      </mc:AlternateContent>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695" y="2663190"/>
            <a:ext cx="5110480" cy="889000"/>
          </a:xfrm>
          <a:prstGeom prst="rect">
            <a:avLst/>
          </a:prstGeom>
        </p:spPr>
      </p:pic>
      <p:grpSp>
        <p:nvGrpSpPr>
          <p:cNvPr id="4" name="组合 3"/>
          <p:cNvGrpSpPr/>
          <p:nvPr/>
        </p:nvGrpSpPr>
        <p:grpSpPr>
          <a:xfrm>
            <a:off x="4707255" y="4323715"/>
            <a:ext cx="3260090" cy="1633855"/>
            <a:chOff x="5405" y="7432"/>
            <a:chExt cx="3590" cy="1799"/>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 y="7432"/>
              <a:ext cx="3591" cy="857"/>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2" y="8529"/>
              <a:ext cx="3397" cy="702"/>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梯度下降</a:t>
            </a:r>
            <a:endParaRPr lang="zh-TW" altLang="en-US" dirty="0"/>
          </a:p>
        </p:txBody>
      </p:sp>
      <mc:AlternateContent xmlns:mc="http://schemas.openxmlformats.org/markup-compatibility/2006">
        <mc:Choice xmlns:a14="http://schemas.microsoft.com/office/drawing/2010/main" Requires="a14">
          <p:sp>
            <p:nvSpPr>
              <p:cNvPr id="62" name="文字方塊 61"/>
              <p:cNvSpPr txBox="1"/>
              <p:nvPr/>
            </p:nvSpPr>
            <p:spPr>
              <a:xfrm>
                <a:off x="1558230" y="3165980"/>
                <a:ext cx="1400487" cy="830997"/>
              </a:xfrm>
              <a:prstGeom prst="rect">
                <a:avLst/>
              </a:prstGeom>
              <a:noFill/>
            </p:spPr>
            <p:txBody>
              <a:bodyPr wrap="square" rtlCol="0">
                <a:spAutoFit/>
              </a:bodyPr>
              <a:lstStyle/>
              <a:p>
                <a:pPr algn="ctr"/>
                <a:r>
                  <a:rPr lang="en-US" altLang="zh-TW" sz="2400" dirty="0"/>
                  <a:t>Total </a:t>
                </a:r>
              </a:p>
              <a:p>
                <a:pPr algn="ctr"/>
                <a:r>
                  <a:rPr lang="en-US" altLang="zh-TW" sz="2400" dirty="0"/>
                  <a:t>Loss </a:t>
                </a:r>
                <a14:m>
                  <m:oMath xmlns:m="http://schemas.openxmlformats.org/officeDocument/2006/math">
                    <m:r>
                      <a:rPr lang="en-US" altLang="zh-TW" sz="2400" i="1">
                        <a:latin typeface="Cambria Math" panose="02040503050406030204" pitchFamily="18" charset="0"/>
                      </a:rPr>
                      <m:t>𝐿</m:t>
                    </m:r>
                  </m:oMath>
                </a14:m>
                <a:endParaRPr lang="zh-TW" altLang="en-US" sz="2400" dirty="0"/>
              </a:p>
            </p:txBody>
          </p:sp>
        </mc:Choice>
        <mc:Fallback>
          <p:sp>
            <p:nvSpPr>
              <p:cNvPr id="62" name="文字方塊 61"/>
              <p:cNvSpPr txBox="1">
                <a:spLocks noRot="1" noChangeAspect="1" noMove="1" noResize="1" noEditPoints="1" noAdjustHandles="1" noChangeArrowheads="1" noChangeShapeType="1" noTextEdit="1"/>
              </p:cNvSpPr>
              <p:nvPr/>
            </p:nvSpPr>
            <p:spPr>
              <a:xfrm>
                <a:off x="2692673" y="3231735"/>
                <a:ext cx="1050365" cy="623248"/>
              </a:xfrm>
              <a:prstGeom prst="rect">
                <a:avLst/>
              </a:prstGeom>
              <a:blipFill rotWithShape="1">
                <a:blip r:embed="rId1"/>
                <a:stretch>
                  <a:fillRect t="-5109" b="-16058"/>
                </a:stretch>
              </a:blipFill>
            </p:spPr>
            <p:txBody>
              <a:bodyPr/>
              <a:lstStyle/>
              <a:p>
                <a:r>
                  <a:rPr lang="zh-CN" altLang="en-US" sz="100">
                    <a:noFill/>
                  </a:rPr>
                  <a:t> </a:t>
                </a:r>
                <a:endParaRPr lang="zh-CN" altLang="en-US" sz="100">
                  <a:noFill/>
                </a:endParaRPr>
              </a:p>
            </p:txBody>
          </p:sp>
        </mc:Fallback>
      </mc:AlternateContent>
      <p:sp>
        <p:nvSpPr>
          <p:cNvPr id="26" name="文字方塊 25"/>
          <p:cNvSpPr txBox="1"/>
          <p:nvPr/>
        </p:nvSpPr>
        <p:spPr>
          <a:xfrm>
            <a:off x="6524900" y="1200752"/>
            <a:ext cx="2945005" cy="414020"/>
          </a:xfrm>
          <a:prstGeom prst="rect">
            <a:avLst/>
          </a:prstGeom>
          <a:noFill/>
        </p:spPr>
        <p:txBody>
          <a:bodyPr wrap="square" rtlCol="0">
            <a:spAutoFit/>
          </a:bodyPr>
          <a:lstStyle/>
          <a:p>
            <a:r>
              <a:rPr lang="zh-CN" altLang="en-US" sz="2100" dirty="0"/>
              <a:t>网络参数</a:t>
            </a:r>
            <a:r>
              <a:rPr lang="en-US" altLang="zh-CN" sz="2100" dirty="0"/>
              <a:t>w</a:t>
            </a:r>
            <a:endParaRPr lang="zh-TW" altLang="en-US" sz="2100" dirty="0"/>
          </a:p>
        </p:txBody>
      </p:sp>
      <p:cxnSp>
        <p:nvCxnSpPr>
          <p:cNvPr id="28" name="直線單箭頭接點 27"/>
          <p:cNvCxnSpPr/>
          <p:nvPr/>
        </p:nvCxnSpPr>
        <p:spPr>
          <a:xfrm>
            <a:off x="3062139" y="5443709"/>
            <a:ext cx="6210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12"/>
          <p:cNvGraphicFramePr>
            <a:graphicFrameLocks noChangeAspect="1"/>
          </p:cNvGraphicFramePr>
          <p:nvPr/>
        </p:nvGraphicFramePr>
        <p:xfrm>
          <a:off x="8884787" y="5468352"/>
          <a:ext cx="245269" cy="223838"/>
        </p:xfrm>
        <a:graphic>
          <a:graphicData uri="http://schemas.openxmlformats.org/presentationml/2006/ole">
            <mc:AlternateContent xmlns:mc="http://schemas.openxmlformats.org/markup-compatibility/2006">
              <mc:Choice xmlns:v="urn:schemas-microsoft-com:vml" Requires="v">
                <p:oleObj spid="_x0000_s1202" name="方程式" r:id="rId2" imgW="3657600" imgH="3352800" progId="Equation.3">
                  <p:embed/>
                </p:oleObj>
              </mc:Choice>
              <mc:Fallback>
                <p:oleObj name="方程式" r:id="rId2" imgW="3657600" imgH="3352800" progId="Equation.3">
                  <p:embed/>
                  <p:pic>
                    <p:nvPicPr>
                      <p:cNvPr id="0" name="Object 12"/>
                      <p:cNvPicPr>
                        <a:picLocks noChangeAspect="1" noChangeArrowheads="1"/>
                      </p:cNvPicPr>
                      <p:nvPr/>
                    </p:nvPicPr>
                    <p:blipFill>
                      <a:blip r:embed="rId3"/>
                      <a:srcRect/>
                      <a:stretch>
                        <a:fillRect/>
                      </a:stretch>
                    </p:blipFill>
                    <p:spPr bwMode="auto">
                      <a:xfrm>
                        <a:off x="8884787" y="5468352"/>
                        <a:ext cx="245269" cy="223838"/>
                      </a:xfrm>
                      <a:prstGeom prst="rect">
                        <a:avLst/>
                      </a:prstGeom>
                      <a:noFill/>
                    </p:spPr>
                  </p:pic>
                </p:oleObj>
              </mc:Fallback>
            </mc:AlternateContent>
          </a:graphicData>
        </a:graphic>
      </p:graphicFrame>
      <p:cxnSp>
        <p:nvCxnSpPr>
          <p:cNvPr id="30" name="直線單箭頭接點 29"/>
          <p:cNvCxnSpPr/>
          <p:nvPr/>
        </p:nvCxnSpPr>
        <p:spPr>
          <a:xfrm flipV="1">
            <a:off x="3671930" y="2778482"/>
            <a:ext cx="0" cy="29078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文字方塊 34"/>
              <p:cNvSpPr txBox="1"/>
              <p:nvPr/>
            </p:nvSpPr>
            <p:spPr>
              <a:xfrm>
                <a:off x="3354778" y="2026757"/>
                <a:ext cx="5203253" cy="1569660"/>
              </a:xfrm>
              <a:prstGeom prst="rect">
                <a:avLst/>
              </a:prstGeom>
              <a:noFill/>
            </p:spPr>
            <p:txBody>
              <a:bodyPr wrap="square" rtlCol="0">
                <a:spAutoFit/>
              </a:bodyPr>
              <a:lstStyle/>
              <a:p>
                <a:pPr marL="457200" indent="-457200">
                  <a:buFont typeface="+mj-lt"/>
                  <a:buAutoNum type="arabicPeriod"/>
                </a:pPr>
                <a:r>
                  <a:rPr lang="zh-CN" altLang="en-US" sz="2400" dirty="0"/>
                  <a:t>初始化</a:t>
                </a:r>
                <a:r>
                  <a:rPr lang="en-US" altLang="zh-CN" sz="2400" dirty="0"/>
                  <a:t>w</a:t>
                </a:r>
              </a:p>
              <a:p>
                <a:pPr marL="457200" indent="-457200">
                  <a:buFont typeface="+mj-lt"/>
                  <a:buAutoNum type="arabicPeriod"/>
                </a:pPr>
                <a:r>
                  <a:rPr lang="zh-CN" altLang="en-US" sz="2400" dirty="0"/>
                  <a:t>重复</a:t>
                </a:r>
                <a:endParaRPr lang="en-US" altLang="zh-CN" sz="2400" dirty="0"/>
              </a:p>
              <a:p>
                <a:pPr marL="914400" lvl="1" indent="-457200">
                  <a:buFont typeface="+mj-lt"/>
                  <a:buAutoNum type="arabicPeriod"/>
                </a:pPr>
                <a:r>
                  <a:rPr lang="zh-CN" altLang="en-US" sz="2400" dirty="0"/>
                  <a:t>计算梯度</a:t>
                </a:r>
                <a:r>
                  <a:rPr lang="en-US" altLang="zh-TW" sz="2400" dirty="0"/>
                  <a:t>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endParaRPr lang="zh-TW" altLang="en-US" sz="2400" dirty="0"/>
              </a:p>
              <a:p>
                <a:pPr marL="914400" lvl="1" indent="-457200">
                  <a:buFont typeface="+mj-lt"/>
                  <a:buAutoNum type="arabicPeriod"/>
                </a:pPr>
                <a:r>
                  <a:rPr lang="zh-CN" altLang="en-US" sz="2400" dirty="0"/>
                  <a:t>更新参数</a:t>
                </a:r>
                <a14:m>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𝛼</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endParaRPr lang="zh-TW" altLang="en-US" sz="2400" dirty="0"/>
              </a:p>
            </p:txBody>
          </p:sp>
        </mc:Choice>
        <mc:Fallback>
          <p:sp>
            <p:nvSpPr>
              <p:cNvPr id="35" name="文字方塊 34"/>
              <p:cNvSpPr txBox="1">
                <a:spLocks noRot="1" noChangeAspect="1" noMove="1" noResize="1" noEditPoints="1" noAdjustHandles="1" noChangeArrowheads="1" noChangeShapeType="1" noTextEdit="1"/>
              </p:cNvSpPr>
              <p:nvPr/>
            </p:nvSpPr>
            <p:spPr>
              <a:xfrm>
                <a:off x="3858895" y="1614805"/>
                <a:ext cx="5271135" cy="2462530"/>
              </a:xfrm>
              <a:prstGeom prst="rect">
                <a:avLst/>
              </a:prstGeom>
              <a:blipFill rotWithShape="1">
                <a:blip r:embed="rId4"/>
                <a:stretch>
                  <a:fillRect l="-1522" t="-3488" b="-55426"/>
                </a:stretch>
              </a:blipFill>
            </p:spPr>
            <p:txBody>
              <a:bodyPr/>
              <a:lstStyle/>
              <a:p>
                <a:r>
                  <a:rPr lang="zh-CN" altLang="en-US" sz="100">
                    <a:noFill/>
                  </a:rPr>
                  <a:t> </a:t>
                </a:r>
                <a:endParaRPr lang="zh-CN" altLang="en-US" sz="100">
                  <a:noFill/>
                </a:endParaRPr>
              </a:p>
            </p:txBody>
          </p:sp>
        </mc:Fallback>
      </mc:AlternateContent>
      <p:sp>
        <p:nvSpPr>
          <p:cNvPr id="55" name="手繪多邊形 54"/>
          <p:cNvSpPr/>
          <p:nvPr/>
        </p:nvSpPr>
        <p:spPr>
          <a:xfrm>
            <a:off x="3412898" y="2711691"/>
            <a:ext cx="5011220" cy="3156200"/>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5732254 w 7754816"/>
              <a:gd name="connsiteY3-8" fmla="*/ 3511062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5732254 w 7754816"/>
              <a:gd name="connsiteY3-24" fmla="*/ 3511062 h 4208267"/>
              <a:gd name="connsiteX4-25" fmla="*/ 6289268 w 7754816"/>
              <a:gd name="connsiteY4-26" fmla="*/ 27549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941312 w 7754816"/>
              <a:gd name="connsiteY2-38" fmla="*/ 2760785 h 4208267"/>
              <a:gd name="connsiteX3-39" fmla="*/ 5732254 w 7754816"/>
              <a:gd name="connsiteY3-40" fmla="*/ 3511062 h 4208267"/>
              <a:gd name="connsiteX4-41" fmla="*/ 6289268 w 7754816"/>
              <a:gd name="connsiteY4-42" fmla="*/ 27549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941312 w 7754816"/>
              <a:gd name="connsiteY2-54" fmla="*/ 2760785 h 4208267"/>
              <a:gd name="connsiteX3-55" fmla="*/ 5732254 w 7754816"/>
              <a:gd name="connsiteY3-56" fmla="*/ 3511062 h 4208267"/>
              <a:gd name="connsiteX4-57" fmla="*/ 6289268 w 7754816"/>
              <a:gd name="connsiteY4-58" fmla="*/ 27549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314558 w 7754816"/>
              <a:gd name="connsiteY1-68" fmla="*/ 2225710 h 4208267"/>
              <a:gd name="connsiteX2-69" fmla="*/ 3941312 w 7754816"/>
              <a:gd name="connsiteY2-70" fmla="*/ 2760785 h 4208267"/>
              <a:gd name="connsiteX3-71" fmla="*/ 5732254 w 7754816"/>
              <a:gd name="connsiteY3-72" fmla="*/ 3511062 h 4208267"/>
              <a:gd name="connsiteX4-73" fmla="*/ 6289268 w 7754816"/>
              <a:gd name="connsiteY4-74" fmla="*/ 27549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314558 w 7754816"/>
              <a:gd name="connsiteY1-84" fmla="*/ 2225710 h 4208267"/>
              <a:gd name="connsiteX2-85" fmla="*/ 3767202 w 7754816"/>
              <a:gd name="connsiteY2-86" fmla="*/ 2717243 h 4208267"/>
              <a:gd name="connsiteX3-87" fmla="*/ 5732254 w 7754816"/>
              <a:gd name="connsiteY3-88" fmla="*/ 3511062 h 4208267"/>
              <a:gd name="connsiteX4-89" fmla="*/ 6289268 w 7754816"/>
              <a:gd name="connsiteY4-90" fmla="*/ 27549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 name="connsiteX0-97" fmla="*/ 0 w 7754816"/>
              <a:gd name="connsiteY0-98" fmla="*/ 0 h 4208267"/>
              <a:gd name="connsiteX1-99" fmla="*/ 1314558 w 7754816"/>
              <a:gd name="connsiteY1-100" fmla="*/ 2225710 h 4208267"/>
              <a:gd name="connsiteX2-101" fmla="*/ 3767202 w 7754816"/>
              <a:gd name="connsiteY2-102" fmla="*/ 2717243 h 4208267"/>
              <a:gd name="connsiteX3-103" fmla="*/ 5732254 w 7754816"/>
              <a:gd name="connsiteY3-104" fmla="*/ 3511062 h 4208267"/>
              <a:gd name="connsiteX4-105" fmla="*/ 6289268 w 7754816"/>
              <a:gd name="connsiteY4-106" fmla="*/ 2754923 h 4208267"/>
              <a:gd name="connsiteX5-107" fmla="*/ 6664570 w 7754816"/>
              <a:gd name="connsiteY5-108" fmla="*/ 2391508 h 4208267"/>
              <a:gd name="connsiteX6-109" fmla="*/ 7561385 w 7754816"/>
              <a:gd name="connsiteY6-110" fmla="*/ 3991708 h 4208267"/>
              <a:gd name="connsiteX7-111" fmla="*/ 7754816 w 7754816"/>
              <a:gd name="connsiteY7-112" fmla="*/ 4149970 h 4208267"/>
              <a:gd name="connsiteX0-113" fmla="*/ 0 w 7754816"/>
              <a:gd name="connsiteY0-114" fmla="*/ 0 h 4208267"/>
              <a:gd name="connsiteX1-115" fmla="*/ 1314558 w 7754816"/>
              <a:gd name="connsiteY1-116" fmla="*/ 2225710 h 4208267"/>
              <a:gd name="connsiteX2-117" fmla="*/ 3823199 w 7754816"/>
              <a:gd name="connsiteY2-118" fmla="*/ 2698193 h 4208267"/>
              <a:gd name="connsiteX3-119" fmla="*/ 5732254 w 7754816"/>
              <a:gd name="connsiteY3-120" fmla="*/ 3511062 h 4208267"/>
              <a:gd name="connsiteX4-121" fmla="*/ 6289268 w 7754816"/>
              <a:gd name="connsiteY4-122" fmla="*/ 2754923 h 4208267"/>
              <a:gd name="connsiteX5-123" fmla="*/ 6664570 w 7754816"/>
              <a:gd name="connsiteY5-124" fmla="*/ 2391508 h 4208267"/>
              <a:gd name="connsiteX6-125" fmla="*/ 7561385 w 7754816"/>
              <a:gd name="connsiteY6-126" fmla="*/ 3991708 h 4208267"/>
              <a:gd name="connsiteX7-127" fmla="*/ 7754816 w 7754816"/>
              <a:gd name="connsiteY7-128"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sp>
        <p:nvSpPr>
          <p:cNvPr id="70" name="橢圓 69"/>
          <p:cNvSpPr/>
          <p:nvPr/>
        </p:nvSpPr>
        <p:spPr>
          <a:xfrm>
            <a:off x="4110797" y="5319980"/>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cxnSp>
        <p:nvCxnSpPr>
          <p:cNvPr id="71" name="直線接點 70"/>
          <p:cNvCxnSpPr/>
          <p:nvPr/>
        </p:nvCxnSpPr>
        <p:spPr>
          <a:xfrm>
            <a:off x="4145600" y="4285641"/>
            <a:ext cx="0" cy="1103908"/>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3620978" y="3813027"/>
            <a:ext cx="1193435" cy="1131042"/>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5" name="橢圓 24"/>
          <p:cNvSpPr/>
          <p:nvPr/>
        </p:nvSpPr>
        <p:spPr>
          <a:xfrm>
            <a:off x="5318651" y="5363336"/>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sp>
        <p:nvSpPr>
          <p:cNvPr id="5" name="左大括弧 4"/>
          <p:cNvSpPr/>
          <p:nvPr/>
        </p:nvSpPr>
        <p:spPr>
          <a:xfrm rot="5400000">
            <a:off x="4652177" y="4628851"/>
            <a:ext cx="234300" cy="1247456"/>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0"/>
          </a:p>
        </p:txBody>
      </p:sp>
      <p:cxnSp>
        <p:nvCxnSpPr>
          <p:cNvPr id="36" name="直線接點 35"/>
          <p:cNvCxnSpPr/>
          <p:nvPr/>
        </p:nvCxnSpPr>
        <p:spPr>
          <a:xfrm>
            <a:off x="5390575" y="4702760"/>
            <a:ext cx="0" cy="732500"/>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4906225" y="4621538"/>
            <a:ext cx="923927" cy="17942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6113282" y="5348847"/>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cxnSp>
        <p:nvCxnSpPr>
          <p:cNvPr id="32" name="直線接點 31"/>
          <p:cNvCxnSpPr/>
          <p:nvPr/>
        </p:nvCxnSpPr>
        <p:spPr>
          <a:xfrm>
            <a:off x="6210300" y="4800601"/>
            <a:ext cx="0" cy="673994"/>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左大括弧 38"/>
          <p:cNvSpPr/>
          <p:nvPr/>
        </p:nvSpPr>
        <p:spPr>
          <a:xfrm rot="5400000">
            <a:off x="5658428" y="4880561"/>
            <a:ext cx="234300" cy="765045"/>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0"/>
          </a:p>
        </p:txBody>
      </p:sp>
      <mc:AlternateContent xmlns:mc="http://schemas.openxmlformats.org/markup-compatibility/2006">
        <mc:Choice xmlns:a14="http://schemas.microsoft.com/office/drawing/2010/main" Requires="a14">
          <p:sp>
            <p:nvSpPr>
              <p:cNvPr id="3" name="矩形 2"/>
              <p:cNvSpPr/>
              <p:nvPr/>
            </p:nvSpPr>
            <p:spPr>
              <a:xfrm>
                <a:off x="6858000" y="1427052"/>
                <a:ext cx="2959528" cy="523477"/>
              </a:xfrm>
              <a:prstGeom prst="rect">
                <a:avLst/>
              </a:prstGeom>
            </p:spPr>
            <p:txBody>
              <a:bodyPr wrap="none">
                <a:spAutoFit/>
              </a:bodyPr>
              <a:lstStyle/>
              <a:p>
                <a:r>
                  <a:rPr lang="zh-CN" altLang="en-US" dirty="0">
                    <a:solidFill>
                      <a:srgbClr val="FF0000"/>
                    </a:solidFill>
                  </a:rPr>
                  <a:t>梯度：</a:t>
                </a:r>
                <a14:m>
                  <m:oMath xmlns:m="http://schemas.openxmlformats.org/officeDocument/2006/math">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TW" i="1">
                            <a:solidFill>
                              <a:srgbClr val="FF0000"/>
                            </a:solidFill>
                            <a:latin typeface="Cambria Math" panose="02040503050406030204" pitchFamily="18" charset="0"/>
                          </a:rPr>
                          <m:t>𝜕</m:t>
                        </m:r>
                        <m:r>
                          <m:rPr>
                            <m:sty m:val="p"/>
                          </m:rPr>
                          <a:rPr lang="en-US" altLang="zh-CN" i="1">
                            <a:solidFill>
                              <a:srgbClr val="FF0000"/>
                            </a:solidFill>
                            <a:latin typeface="Cambria Math" panose="02040503050406030204" pitchFamily="18" charset="0"/>
                          </a:rPr>
                          <m:t>L</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𝑤</m:t>
                        </m:r>
                        <m:r>
                          <a:rPr lang="en-US" altLang="zh-CN" i="1">
                            <a:solidFill>
                              <a:srgbClr val="FF0000"/>
                            </a:solidFill>
                            <a:latin typeface="Cambria Math" panose="02040503050406030204" pitchFamily="18" charset="0"/>
                          </a:rPr>
                          <m:t>)</m:t>
                        </m:r>
                      </m:num>
                      <m:den>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 </m:t>
                        </m:r>
                        <m:r>
                          <a:rPr lang="en-US" altLang="zh-TW" i="1">
                            <a:solidFill>
                              <a:srgbClr val="FF0000"/>
                            </a:solidFill>
                            <a:latin typeface="Cambria Math" panose="02040503050406030204" pitchFamily="18" charset="0"/>
                          </a:rPr>
                          <m:t>𝑤</m:t>
                        </m:r>
                      </m:den>
                    </m:f>
                    <m:r>
                      <a:rPr lang="en-US" altLang="zh-TW" b="0" i="1" smtClean="0">
                        <a:solidFill>
                          <a:srgbClr val="FF0000"/>
                        </a:solidFill>
                        <a:latin typeface="Cambria Math" panose="02040503050406030204" pitchFamily="18" charset="0"/>
                      </a:rPr>
                      <m:t>=</m:t>
                    </m:r>
                    <m:func>
                      <m:funcPr>
                        <m:ctrlPr>
                          <a:rPr lang="en-US" altLang="zh-TW" b="0" i="1" smtClean="0">
                            <a:solidFill>
                              <a:srgbClr val="FF0000"/>
                            </a:solidFill>
                            <a:latin typeface="Cambria Math" panose="02040503050406030204" pitchFamily="18" charset="0"/>
                          </a:rPr>
                        </m:ctrlPr>
                      </m:funcPr>
                      <m:fName>
                        <m:limLow>
                          <m:limLowPr>
                            <m:ctrlPr>
                              <a:rPr lang="en-US" altLang="zh-TW" b="0" i="1" smtClean="0">
                                <a:solidFill>
                                  <a:srgbClr val="FF0000"/>
                                </a:solidFill>
                                <a:latin typeface="Cambria Math" panose="02040503050406030204" pitchFamily="18" charset="0"/>
                              </a:rPr>
                            </m:ctrlPr>
                          </m:limLowPr>
                          <m:e>
                            <m:r>
                              <m:rPr>
                                <m:sty m:val="p"/>
                              </m:rPr>
                              <a:rPr lang="en-US" altLang="zh-TW" b="0" i="0" smtClean="0">
                                <a:solidFill>
                                  <a:srgbClr val="FF0000"/>
                                </a:solidFill>
                                <a:latin typeface="Cambria Math" panose="02040503050406030204" pitchFamily="18" charset="0"/>
                              </a:rPr>
                              <m:t>lim</m:t>
                            </m:r>
                          </m:e>
                          <m:lim>
                            <m:r>
                              <m:rPr>
                                <m:sty m:val="p"/>
                              </m:rPr>
                              <a:rPr lang="el-GR" altLang="zh-TW">
                                <a:solidFill>
                                  <a:srgbClr val="FF0000"/>
                                </a:solidFill>
                                <a:latin typeface="Cambria Math" panose="02040503050406030204" pitchFamily="18" charset="0"/>
                              </a:rPr>
                              <m:t>Δ</m:t>
                            </m:r>
                            <m:r>
                              <a:rPr lang="en-US" altLang="zh-TW" i="1">
                                <a:solidFill>
                                  <a:srgbClr val="FF0000"/>
                                </a:solidFill>
                                <a:latin typeface="Cambria Math" panose="02040503050406030204" pitchFamily="18" charset="0"/>
                              </a:rPr>
                              <m:t>𝑤</m:t>
                            </m:r>
                            <m:r>
                              <a:rPr lang="en-US" altLang="zh-TW" i="1" smtClean="0">
                                <a:solidFill>
                                  <a:srgbClr val="FF0000"/>
                                </a:solidFill>
                                <a:latin typeface="Cambria Math" panose="02040503050406030204" pitchFamily="18" charset="0"/>
                                <a:ea typeface="Cambria Math" panose="02040503050406030204" pitchFamily="18" charset="0"/>
                              </a:rPr>
                              <m:t>→</m:t>
                            </m:r>
                            <m:r>
                              <a:rPr lang="en-US" altLang="zh-TW" b="0" i="1" smtClean="0">
                                <a:solidFill>
                                  <a:srgbClr val="FF0000"/>
                                </a:solidFill>
                                <a:latin typeface="Cambria Math" panose="02040503050406030204" pitchFamily="18" charset="0"/>
                                <a:ea typeface="Cambria Math" panose="02040503050406030204" pitchFamily="18" charset="0"/>
                              </a:rPr>
                              <m:t>0</m:t>
                            </m:r>
                          </m:lim>
                        </m:limLow>
                      </m:fName>
                      <m:e>
                        <m:f>
                          <m:fPr>
                            <m:ctrlPr>
                              <a:rPr lang="en-US" altLang="zh-TW" i="1">
                                <a:solidFill>
                                  <a:srgbClr val="FF0000"/>
                                </a:solidFill>
                                <a:latin typeface="Cambria Math" panose="02040503050406030204" pitchFamily="18" charset="0"/>
                              </a:rPr>
                            </m:ctrlPr>
                          </m:fPr>
                          <m:num>
                            <m:r>
                              <m:rPr>
                                <m:sty m:val="p"/>
                              </m:rPr>
                              <a:rPr lang="en-US" altLang="zh-TW">
                                <a:solidFill>
                                  <a:srgbClr val="FF0000"/>
                                </a:solidFill>
                                <a:latin typeface="Cambria Math" panose="02040503050406030204" pitchFamily="18" charset="0"/>
                              </a:rPr>
                              <m:t>L</m:t>
                            </m:r>
                            <m:r>
                              <a:rPr lang="en-US" altLang="zh-TW">
                                <a:solidFill>
                                  <a:srgbClr val="FF0000"/>
                                </a:solidFill>
                                <a:latin typeface="Cambria Math" panose="02040503050406030204" pitchFamily="18" charset="0"/>
                              </a:rPr>
                              <m:t>(</m:t>
                            </m:r>
                            <m:r>
                              <m:rPr>
                                <m:sty m:val="p"/>
                              </m:rPr>
                              <a:rPr lang="en-US" altLang="zh-TW">
                                <a:solidFill>
                                  <a:srgbClr val="FF0000"/>
                                </a:solidFill>
                                <a:latin typeface="Cambria Math" panose="02040503050406030204" pitchFamily="18" charset="0"/>
                              </a:rPr>
                              <m:t>w</m:t>
                            </m:r>
                            <m:r>
                              <a:rPr lang="en-US" altLang="zh-TW">
                                <a:solidFill>
                                  <a:srgbClr val="FF0000"/>
                                </a:solidFill>
                                <a:latin typeface="Cambria Math" panose="02040503050406030204" pitchFamily="18" charset="0"/>
                              </a:rPr>
                              <m:t>+</m:t>
                            </m:r>
                            <m:r>
                              <m:rPr>
                                <m:sty m:val="p"/>
                              </m:rPr>
                              <a:rPr lang="el-GR" altLang="zh-TW">
                                <a:solidFill>
                                  <a:srgbClr val="FF0000"/>
                                </a:solidFill>
                                <a:latin typeface="Cambria Math" panose="02040503050406030204" pitchFamily="18" charset="0"/>
                              </a:rPr>
                              <m:t>Δ</m:t>
                            </m:r>
                            <m:r>
                              <a:rPr lang="en-US" altLang="zh-TW" i="1">
                                <a:solidFill>
                                  <a:srgbClr val="FF0000"/>
                                </a:solidFill>
                                <a:latin typeface="Cambria Math" panose="02040503050406030204" pitchFamily="18" charset="0"/>
                              </a:rPr>
                              <m:t>𝑤</m:t>
                            </m:r>
                            <m:r>
                              <a:rPr lang="en-US" altLang="zh-TW" i="1">
                                <a:solidFill>
                                  <a:srgbClr val="FF0000"/>
                                </a:solidFill>
                                <a:latin typeface="Cambria Math" panose="02040503050406030204" pitchFamily="18" charset="0"/>
                              </a:rPr>
                              <m:t>)</m:t>
                            </m:r>
                          </m:num>
                          <m:den>
                            <m:r>
                              <m:rPr>
                                <m:sty m:val="p"/>
                              </m:rPr>
                              <a:rPr lang="el-GR" altLang="zh-TW">
                                <a:solidFill>
                                  <a:srgbClr val="FF0000"/>
                                </a:solidFill>
                                <a:latin typeface="Cambria Math" panose="02040503050406030204" pitchFamily="18" charset="0"/>
                              </a:rPr>
                              <m:t>Δ</m:t>
                            </m:r>
                            <m:r>
                              <a:rPr lang="en-US" altLang="zh-TW" i="1">
                                <a:solidFill>
                                  <a:srgbClr val="FF0000"/>
                                </a:solidFill>
                                <a:latin typeface="Cambria Math" panose="02040503050406030204" pitchFamily="18" charset="0"/>
                              </a:rPr>
                              <m:t>𝑤</m:t>
                            </m:r>
                          </m:den>
                        </m:f>
                      </m:e>
                    </m:func>
                  </m:oMath>
                </a14:m>
                <a:endParaRPr lang="zh-CN" altLang="en-US" dirty="0">
                  <a:solidFill>
                    <a:srgbClr val="FF0000"/>
                  </a:solidFill>
                </a:endParaRPr>
              </a:p>
            </p:txBody>
          </p:sp>
        </mc:Choice>
        <mc:Fallback>
          <p:sp>
            <p:nvSpPr>
              <p:cNvPr id="3" name="矩形 2"/>
              <p:cNvSpPr>
                <a:spLocks noRot="1" noChangeAspect="1" noMove="1" noResize="1" noEditPoints="1" noAdjustHandles="1" noChangeArrowheads="1" noChangeShapeType="1" noTextEdit="1"/>
              </p:cNvSpPr>
              <p:nvPr/>
            </p:nvSpPr>
            <p:spPr>
              <a:xfrm>
                <a:off x="7074535" y="1691640"/>
                <a:ext cx="2934335" cy="518795"/>
              </a:xfrm>
              <a:prstGeom prst="rect">
                <a:avLst/>
              </a:prstGeom>
              <a:blipFill rotWithShape="1">
                <a:blip r:embed="rId5"/>
                <a:stretch>
                  <a:fillRect l="-1649" b="-3488"/>
                </a:stretch>
              </a:blipFill>
            </p:spPr>
            <p:txBody>
              <a:bodyPr/>
              <a:lstStyle/>
              <a:p>
                <a:r>
                  <a:rPr lang="zh-CN" altLang="en-US" sz="100">
                    <a:noFill/>
                  </a:rPr>
                  <a:t> </a:t>
                </a:r>
                <a:endParaRPr lang="zh-CN" altLang="en-US" sz="100">
                  <a:noFill/>
                </a:endParaRPr>
              </a:p>
            </p:txBody>
          </p:sp>
        </mc:Fallback>
      </mc:AlternateContent>
      <p:sp>
        <p:nvSpPr>
          <p:cNvPr id="23" name="左大括弧 38"/>
          <p:cNvSpPr/>
          <p:nvPr/>
        </p:nvSpPr>
        <p:spPr>
          <a:xfrm rot="5400000">
            <a:off x="6583739" y="4845597"/>
            <a:ext cx="239738" cy="956484"/>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0"/>
          </a:p>
        </p:txBody>
      </p:sp>
      <p:cxnSp>
        <p:nvCxnSpPr>
          <p:cNvPr id="33" name="直線接點 31"/>
          <p:cNvCxnSpPr/>
          <p:nvPr/>
        </p:nvCxnSpPr>
        <p:spPr>
          <a:xfrm>
            <a:off x="7181850" y="5289275"/>
            <a:ext cx="0" cy="217910"/>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橢圓 69"/>
          <p:cNvSpPr/>
          <p:nvPr/>
        </p:nvSpPr>
        <p:spPr>
          <a:xfrm>
            <a:off x="7074375" y="5391904"/>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cxnSp>
        <p:nvCxnSpPr>
          <p:cNvPr id="40" name="直線接點 23"/>
          <p:cNvCxnSpPr/>
          <p:nvPr/>
        </p:nvCxnSpPr>
        <p:spPr>
          <a:xfrm>
            <a:off x="5703810" y="4514257"/>
            <a:ext cx="1020841" cy="55923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25" grpId="0" bldLvl="0" animBg="1"/>
      <p:bldP spid="5" grpId="0" bldLvl="0" animBg="1"/>
      <p:bldP spid="31" grpId="0" bldLvl="0" animBg="1"/>
      <p:bldP spid="39" grpId="0" bldLvl="0" animBg="1"/>
      <p:bldP spid="23" grpId="0" bldLvl="0" animBg="1"/>
      <p:bldP spid="38"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如何计算梯度？</a:t>
            </a:r>
            <a:endParaRPr lang="zh-CN" altLang="en-US" dirty="0"/>
          </a:p>
        </p:txBody>
      </p:sp>
      <p:sp>
        <p:nvSpPr>
          <p:cNvPr id="3" name="内容占位符 2"/>
          <p:cNvSpPr>
            <a:spLocks noGrp="1"/>
          </p:cNvSpPr>
          <p:nvPr>
            <p:ph idx="1"/>
          </p:nvPr>
        </p:nvSpPr>
        <p:spPr/>
        <p:txBody>
          <a:bodyPr/>
          <a:lstStyle/>
          <a:p>
            <a:r>
              <a:rPr lang="zh-CN" altLang="en-US" dirty="0"/>
              <a:t>神经网络为一个复杂的复合函数</a:t>
            </a:r>
            <a:endParaRPr lang="en-US" altLang="zh-CN" dirty="0"/>
          </a:p>
          <a:p>
            <a:pPr lvl="1"/>
            <a:r>
              <a:rPr lang="zh-CN" altLang="en-US" dirty="0"/>
              <a:t>链式法则</a:t>
            </a:r>
            <a:endParaRPr lang="zh-CN" altLang="en-US" dirty="0"/>
          </a:p>
          <a:p>
            <a:pPr lvl="1"/>
            <a:endParaRPr lang="en-US" altLang="zh-CN" dirty="0"/>
          </a:p>
          <a:p>
            <a:pPr marL="0" indent="0">
              <a:buNone/>
            </a:pPr>
            <a:endParaRPr lang="en-US" altLang="zh-CN" dirty="0"/>
          </a:p>
          <a:p>
            <a:endParaRPr lang="en-US" altLang="zh-CN" dirty="0"/>
          </a:p>
          <a:p>
            <a:r>
              <a:rPr lang="zh-CN" altLang="en-US" dirty="0"/>
              <a:t>反向传播算法</a:t>
            </a:r>
            <a:endParaRPr lang="en-US" altLang="zh-CN" dirty="0"/>
          </a:p>
          <a:p>
            <a:pPr lvl="1"/>
            <a:r>
              <a:rPr lang="zh-CN" altLang="en-US" dirty="0"/>
              <a:t>根据前馈网络的特点而设计的高效方法</a:t>
            </a:r>
            <a:endParaRPr lang="en-US" altLang="zh-CN" dirty="0"/>
          </a:p>
          <a:p>
            <a:pPr lvl="1"/>
            <a:endParaRPr lang="en-US" altLang="zh-CN" dirty="0"/>
          </a:p>
          <a:p>
            <a:r>
              <a:rPr lang="zh-CN" altLang="en-US" dirty="0"/>
              <a:t>一个更加通用的计算方法</a:t>
            </a:r>
            <a:endParaRPr lang="en-US" altLang="zh-CN" dirty="0"/>
          </a:p>
          <a:p>
            <a:pPr lvl="1"/>
            <a:r>
              <a:rPr lang="zh-CN" altLang="en-US" dirty="0"/>
              <a:t>自动微分（</a:t>
            </a:r>
            <a:r>
              <a:rPr lang="en-US" altLang="zh-CN" dirty="0"/>
              <a:t>Automatic Differentiation</a:t>
            </a:r>
            <a:r>
              <a:rPr lang="zh-CN" altLang="en-US" dirty="0"/>
              <a:t>，</a:t>
            </a:r>
            <a:r>
              <a:rPr lang="en-US" altLang="zh-CN" dirty="0"/>
              <a:t>AD</a:t>
            </a:r>
            <a:r>
              <a:rPr lang="zh-CN" altLang="en-US" dirty="0"/>
              <a:t>）</a:t>
            </a:r>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flipH="1">
                <a:off x="2057401" y="2362201"/>
                <a:ext cx="7922741" cy="677045"/>
              </a:xfrm>
              <a:prstGeom prst="rect">
                <a:avLst/>
              </a:prstGeom>
              <a:noFill/>
            </p:spPr>
            <p:txBody>
              <a:bodyPr wrap="square" rtlCol="0">
                <a:spAutoFit/>
              </a:bodyPr>
              <a:lstStyle/>
              <a:p>
                <a:pPr algn="ctr"/>
                <a14:m>
                  <m:oMath xmlns:m="http://schemas.openxmlformats.org/officeDocument/2006/math">
                    <m:r>
                      <a:rPr lang="en-US" altLang="zh-CN" sz="2400" i="1">
                        <a:solidFill>
                          <a:srgbClr val="FF0000"/>
                        </a:solidFill>
                        <a:latin typeface="Cambria Math" panose="02040503050406030204" pitchFamily="18" charset="0"/>
                        <a:ea typeface="Cambria Math" panose="02040503050406030204" pitchFamily="18" charset="0"/>
                      </a:rPr>
                      <m:t>𝑦</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r>
                      <a:rPr lang="en-US" altLang="zh-CN" sz="2400" i="1">
                        <a:solidFill>
                          <a:srgbClr val="FF0000"/>
                        </a:solidFill>
                        <a:latin typeface="Cambria Math" panose="02040503050406030204" pitchFamily="18" charset="0"/>
                        <a:ea typeface="Cambria Math" panose="02040503050406030204" pitchFamily="18" charset="0"/>
                      </a:rPr>
                      <m:t>(</m:t>
                    </m:r>
                    <m:r>
                      <a:rPr lang="pt-BR"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i="1">
                            <a:solidFill>
                              <a:srgbClr val="FF0000"/>
                            </a:solidFill>
                            <a:latin typeface="Cambria Math" panose="02040503050406030204" pitchFamily="18" charset="0"/>
                            <a:ea typeface="Cambria Math" panose="02040503050406030204" pitchFamily="18" charset="0"/>
                          </a:rPr>
                          <m:t>𝑥</m:t>
                        </m:r>
                      </m:e>
                    </m:d>
                    <m:r>
                      <a:rPr lang="en-US" altLang="zh-CN" sz="2400" i="1">
                        <a:solidFill>
                          <a:srgbClr val="FF0000"/>
                        </a:solidFill>
                        <a:latin typeface="Cambria Math" panose="02040503050406030204" pitchFamily="18" charset="0"/>
                        <a:ea typeface="Cambria Math" panose="02040503050406030204" pitchFamily="18" charset="0"/>
                      </a:rPr>
                      <m:t>))))</m:t>
                    </m:r>
                  </m:oMath>
                </a14:m>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den>
                    </m:f>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num>
                      <m:den>
                        <m:r>
                          <a:rPr lang="en-US" altLang="zh-CN" sz="2400" i="1">
                            <a:solidFill>
                              <a:srgbClr val="FF0000"/>
                            </a:solidFill>
                            <a:latin typeface="Cambria Math" panose="02040503050406030204" pitchFamily="18" charset="0"/>
                          </a:rPr>
                          <m:t>𝜕</m:t>
                        </m:r>
                        <m:r>
                          <m:rPr>
                            <m:sty m:val="p"/>
                          </m:rPr>
                          <a:rPr lang="en-US" altLang="zh-CN" sz="2400" i="1">
                            <a:solidFill>
                              <a:srgbClr val="FF0000"/>
                            </a:solidFill>
                            <a:latin typeface="Cambria Math" panose="02040503050406030204" pitchFamily="18" charset="0"/>
                            <a:ea typeface="Cambria Math" panose="02040503050406030204" pitchFamily="18" charset="0"/>
                          </a:rPr>
                          <m:t>x</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den>
                    </m:f>
                  </m:oMath>
                </a14:m>
                <a:endParaRPr lang="zh-CN" altLang="en-US" sz="2400" dirty="0">
                  <a:solidFill>
                    <a:srgbClr val="FF0000"/>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flipH="1">
                <a:off x="2185670" y="2259330"/>
                <a:ext cx="7821295" cy="668655"/>
              </a:xfrm>
              <a:prstGeom prst="rect">
                <a:avLst/>
              </a:prstGeom>
              <a:blipFill rotWithShape="1">
                <a:blip r:embed="rId1"/>
                <a:stretch>
                  <a:fillRect b="-901"/>
                </a:stretch>
              </a:blipFill>
            </p:spPr>
            <p:txBody>
              <a:bodyPr/>
              <a:lstStyle/>
              <a:p>
                <a:r>
                  <a:rPr lang="zh-CN" altLang="en-US" sz="100">
                    <a:noFill/>
                  </a:rPr>
                  <a:t> </a:t>
                </a:r>
                <a:endParaRPr lang="zh-CN" altLang="en-US" sz="100">
                  <a:noFill/>
                </a:endParaRPr>
              </a:p>
            </p:txBody>
          </p:sp>
        </mc:Fallback>
      </mc:AlternateContent>
      <p:pic>
        <p:nvPicPr>
          <p:cNvPr id="5" name="图片 4"/>
          <p:cNvPicPr>
            <a:picLocks noChangeAspect="1"/>
          </p:cNvPicPr>
          <p:nvPr/>
        </p:nvPicPr>
        <p:blipFill>
          <a:blip r:embed="rId2"/>
          <a:stretch>
            <a:fillRect/>
          </a:stretch>
        </p:blipFill>
        <p:spPr>
          <a:xfrm>
            <a:off x="7579360" y="3647440"/>
            <a:ext cx="2702560" cy="1259840"/>
          </a:xfrm>
          <a:prstGeom prst="rect">
            <a:avLst/>
          </a:prstGeom>
          <a:ln>
            <a:solidFill>
              <a:srgbClr val="0070C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矩阵微积分</a:t>
            </a:r>
            <a:endParaRPr lang="zh-CN" altLang="en-US" dirty="0"/>
          </a:p>
        </p:txBody>
      </p:sp>
      <p:sp>
        <p:nvSpPr>
          <p:cNvPr id="3" name="内容占位符 2"/>
          <p:cNvSpPr>
            <a:spLocks noGrp="1"/>
          </p:cNvSpPr>
          <p:nvPr>
            <p:ph idx="1"/>
          </p:nvPr>
        </p:nvSpPr>
        <p:spPr/>
        <p:txBody>
          <a:bodyPr/>
          <a:lstStyle/>
          <a:p>
            <a:r>
              <a:rPr lang="zh-CN" altLang="en-US" dirty="0"/>
              <a:t>矩阵微积分（</a:t>
            </a:r>
            <a:r>
              <a:rPr lang="en-US" altLang="zh-CN" dirty="0"/>
              <a:t>Matrix Calculus</a:t>
            </a:r>
            <a:r>
              <a:rPr lang="zh-CN" altLang="en-US" dirty="0"/>
              <a:t>）</a:t>
            </a:r>
            <a:endParaRPr lang="zh-CN" altLang="en-US" dirty="0"/>
          </a:p>
          <a:p>
            <a:pPr lvl="1"/>
            <a:r>
              <a:rPr lang="zh-CN" altLang="en-US" dirty="0"/>
              <a:t>是多元微积分的一种表达方式，即使用矩阵和向量来表示因变量每个成分关于自变量每个成分的偏导数。</a:t>
            </a:r>
            <a:endParaRPr lang="en-US" altLang="zh-CN" dirty="0"/>
          </a:p>
          <a:p>
            <a:pPr lvl="0"/>
            <a:r>
              <a:rPr lang="zh-CN" altLang="en-US" dirty="0"/>
              <a:t>标量关于向量的偏导数</a:t>
            </a:r>
            <a:endParaRPr lang="en-US" altLang="zh-CN" dirty="0"/>
          </a:p>
          <a:p>
            <a:pPr lvl="1"/>
            <a:endParaRPr lang="en-US" altLang="zh-CN" dirty="0"/>
          </a:p>
          <a:p>
            <a:pPr lvl="1"/>
            <a:endParaRPr lang="en-US" altLang="zh-CN" dirty="0"/>
          </a:p>
          <a:p>
            <a:pPr lvl="0"/>
            <a:r>
              <a:rPr lang="zh-CN" altLang="en-US" dirty="0"/>
              <a:t>向量关于向量的偏导数</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33925" y="3044190"/>
            <a:ext cx="2723515" cy="77025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4295" y="4497705"/>
            <a:ext cx="4422775" cy="19589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37865" y="1797685"/>
            <a:ext cx="5717540" cy="4531995"/>
            <a:chOff x="1566" y="4140"/>
            <a:chExt cx="5804" cy="460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6" y="4140"/>
              <a:ext cx="5630" cy="144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 y="5706"/>
              <a:ext cx="5805" cy="3034"/>
            </a:xfrm>
            <a:prstGeom prst="rect">
              <a:avLst/>
            </a:prstGeom>
          </p:spPr>
        </p:pic>
      </p:grpSp>
      <p:sp>
        <p:nvSpPr>
          <p:cNvPr id="2" name="标题 1"/>
          <p:cNvSpPr>
            <a:spLocks noGrp="1"/>
          </p:cNvSpPr>
          <p:nvPr>
            <p:ph type="title"/>
          </p:nvPr>
        </p:nvSpPr>
        <p:spPr/>
        <p:txBody>
          <a:bodyPr/>
          <a:lstStyle/>
          <a:p>
            <a:r>
              <a:rPr lang="zh-CN" altLang="en-US" dirty="0">
                <a:sym typeface="+mn-ea"/>
              </a:rPr>
              <a:t>链式法则（</a:t>
            </a:r>
            <a:r>
              <a:rPr lang="en-US" altLang="zh-CN" dirty="0">
                <a:sym typeface="+mn-ea"/>
              </a:rPr>
              <a:t>Chain Rule</a:t>
            </a:r>
            <a:r>
              <a:rPr lang="zh-CN" altLang="en-US" dirty="0">
                <a:sym typeface="+mn-ea"/>
              </a:rPr>
              <a:t>）</a:t>
            </a:r>
            <a:endParaRPr lang="zh-CN" altLang="en-US" dirty="0"/>
          </a:p>
        </p:txBody>
      </p:sp>
      <p:sp>
        <p:nvSpPr>
          <p:cNvPr id="3" name="内容占位符 2"/>
          <p:cNvSpPr>
            <a:spLocks noGrp="1"/>
          </p:cNvSpPr>
          <p:nvPr>
            <p:ph idx="1"/>
          </p:nvPr>
        </p:nvSpPr>
        <p:spPr/>
        <p:txBody>
          <a:bodyPr/>
          <a:lstStyle/>
          <a:p>
            <a:r>
              <a:rPr lang="zh-CN" altLang="en-US">
                <a:sym typeface="+mn-ea"/>
              </a:rPr>
              <a:t>链式法则</a:t>
            </a:r>
            <a:r>
              <a:rPr lang="zh-CN" altLang="en-US" dirty="0"/>
              <a:t>是在微积分中求复合函数导数的一种常用方法。</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34340" y="266700"/>
            <a:ext cx="11323320" cy="63246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反向传播算法</a:t>
            </a:r>
            <a:endParaRPr lang="zh-CN" altLang="en-US" dirty="0"/>
          </a:p>
        </p:txBody>
      </p:sp>
      <p:sp>
        <p:nvSpPr>
          <p:cNvPr id="28" name="文本框 27"/>
          <p:cNvSpPr txBox="1"/>
          <p:nvPr/>
        </p:nvSpPr>
        <p:spPr>
          <a:xfrm>
            <a:off x="6619875" y="1169035"/>
            <a:ext cx="2461260" cy="368300"/>
          </a:xfrm>
          <a:prstGeom prst="rect">
            <a:avLst/>
          </a:prstGeom>
          <a:noFill/>
        </p:spPr>
        <p:txBody>
          <a:bodyPr wrap="none" rtlCol="0">
            <a:spAutoFit/>
          </a:bodyPr>
          <a:p>
            <a:r>
              <a:rPr lang="zh-CN" altLang="en-US">
                <a:solidFill>
                  <a:srgbClr val="C00000"/>
                </a:solidFill>
                <a:latin typeface="Bookman Old Style" panose="02050604050505020204" pitchFamily="18" charset="0"/>
                <a:cs typeface="Bookman Old Style" panose="02050604050505020204" pitchFamily="18" charset="0"/>
              </a:rPr>
              <a:t>只有 </a:t>
            </a:r>
            <a:r>
              <a:rPr lang="en-US" altLang="zh-CN" i="1">
                <a:solidFill>
                  <a:srgbClr val="C00000"/>
                </a:solidFill>
                <a:latin typeface="Bookman Old Style" panose="02050604050505020204" pitchFamily="18" charset="0"/>
                <a:cs typeface="Bookman Old Style" panose="02050604050505020204" pitchFamily="18" charset="0"/>
              </a:rPr>
              <a:t>z</a:t>
            </a:r>
            <a:r>
              <a:rPr lang="en-US" altLang="zh-CN" i="1" baseline="-25000">
                <a:solidFill>
                  <a:srgbClr val="C00000"/>
                </a:solidFill>
                <a:latin typeface="Bookman Old Style" panose="02050604050505020204" pitchFamily="18" charset="0"/>
                <a:cs typeface="Bookman Old Style" panose="02050604050505020204" pitchFamily="18" charset="0"/>
              </a:rPr>
              <a:t>i </a:t>
            </a:r>
            <a:r>
              <a:rPr lang="zh-CN" altLang="en-US">
                <a:solidFill>
                  <a:srgbClr val="C00000"/>
                </a:solidFill>
                <a:latin typeface="Bookman Old Style" panose="02050604050505020204" pitchFamily="18" charset="0"/>
                <a:cs typeface="Bookman Old Style" panose="02050604050505020204" pitchFamily="18" charset="0"/>
              </a:rPr>
              <a:t>是与 </a:t>
            </a:r>
            <a:r>
              <a:rPr lang="en-US" altLang="zh-CN" b="1" i="1">
                <a:solidFill>
                  <a:srgbClr val="C00000"/>
                </a:solidFill>
                <a:latin typeface="Bookman Old Style" panose="02050604050505020204" pitchFamily="18" charset="0"/>
                <a:cs typeface="Bookman Old Style" panose="02050604050505020204" pitchFamily="18" charset="0"/>
              </a:rPr>
              <a:t>w</a:t>
            </a:r>
            <a:r>
              <a:rPr lang="en-US" altLang="zh-CN" i="1" baseline="-25000">
                <a:solidFill>
                  <a:srgbClr val="C00000"/>
                </a:solidFill>
                <a:latin typeface="Bookman Old Style" panose="02050604050505020204" pitchFamily="18" charset="0"/>
                <a:cs typeface="Bookman Old Style" panose="02050604050505020204" pitchFamily="18" charset="0"/>
              </a:rPr>
              <a:t>i: </a:t>
            </a:r>
            <a:r>
              <a:rPr lang="zh-CN" altLang="en-US">
                <a:solidFill>
                  <a:srgbClr val="C00000"/>
                </a:solidFill>
                <a:latin typeface="Bookman Old Style" panose="02050604050505020204" pitchFamily="18" charset="0"/>
                <a:cs typeface="Bookman Old Style" panose="02050604050505020204" pitchFamily="18" charset="0"/>
              </a:rPr>
              <a:t>相关的</a:t>
            </a:r>
            <a:endParaRPr lang="zh-CN" altLang="en-US">
              <a:solidFill>
                <a:srgbClr val="C00000"/>
              </a:solidFill>
              <a:latin typeface="Bookman Old Style" panose="02050604050505020204" pitchFamily="18" charset="0"/>
              <a:cs typeface="Bookman Old Style" panose="02050604050505020204" pitchFamily="18" charset="0"/>
            </a:endParaRPr>
          </a:p>
        </p:txBody>
      </p:sp>
      <p:grpSp>
        <p:nvGrpSpPr>
          <p:cNvPr id="33" name="组合 32"/>
          <p:cNvGrpSpPr/>
          <p:nvPr/>
        </p:nvGrpSpPr>
        <p:grpSpPr>
          <a:xfrm>
            <a:off x="2512695" y="1589405"/>
            <a:ext cx="7138035" cy="4658360"/>
            <a:chOff x="1643" y="2503"/>
            <a:chExt cx="11241" cy="7336"/>
          </a:xfrm>
        </p:grpSpPr>
        <p:grpSp>
          <p:nvGrpSpPr>
            <p:cNvPr id="27" name="组合 26"/>
            <p:cNvGrpSpPr/>
            <p:nvPr/>
          </p:nvGrpSpPr>
          <p:grpSpPr>
            <a:xfrm>
              <a:off x="1643" y="2503"/>
              <a:ext cx="11241" cy="6704"/>
              <a:chOff x="1629" y="2034"/>
              <a:chExt cx="11241" cy="6704"/>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9" y="2034"/>
                <a:ext cx="3830" cy="708"/>
              </a:xfrm>
              <a:prstGeom prst="rect">
                <a:avLst/>
              </a:prstGeom>
              <a:ln>
                <a:solidFill>
                  <a:srgbClr val="C00000"/>
                </a:solidFill>
              </a:ln>
            </p:spPr>
          </p:pic>
          <p:grpSp>
            <p:nvGrpSpPr>
              <p:cNvPr id="10" name="组合 9"/>
              <p:cNvGrpSpPr/>
              <p:nvPr/>
            </p:nvGrpSpPr>
            <p:grpSpPr>
              <a:xfrm>
                <a:off x="7200" y="2034"/>
                <a:ext cx="5669" cy="3402"/>
                <a:chOff x="7330" y="2034"/>
                <a:chExt cx="5669" cy="3402"/>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 y="2177"/>
                  <a:ext cx="5320" cy="3117"/>
                </a:xfrm>
                <a:prstGeom prst="rect">
                  <a:avLst/>
                </a:prstGeom>
              </p:spPr>
            </p:pic>
            <p:sp>
              <p:nvSpPr>
                <p:cNvPr id="7" name="圆角矩形 6"/>
                <p:cNvSpPr/>
                <p:nvPr/>
              </p:nvSpPr>
              <p:spPr>
                <a:xfrm>
                  <a:off x="7330" y="2034"/>
                  <a:ext cx="5669" cy="3402"/>
                </a:xfrm>
                <a:prstGeom prst="roundRect">
                  <a:avLst>
                    <a:gd name="adj" fmla="val 6883"/>
                  </a:avLst>
                </a:prstGeom>
                <a:ln>
                  <a:solidFill>
                    <a:srgbClr val="0070C0"/>
                  </a:solidFill>
                </a:ln>
              </p:spPr>
              <p:txBody>
                <a:bodyPr wrap="square">
                  <a:spAutoFit/>
                </a:bodyPr>
                <a:p>
                  <a:endParaRPr lang="zh-CN" altLang="en-US" sz="2400" dirty="0"/>
                </a:p>
              </p:txBody>
            </p:sp>
          </p:grpSp>
          <p:grpSp>
            <p:nvGrpSpPr>
              <p:cNvPr id="15" name="组合 14"/>
              <p:cNvGrpSpPr/>
              <p:nvPr/>
            </p:nvGrpSpPr>
            <p:grpSpPr>
              <a:xfrm>
                <a:off x="7200" y="6030"/>
                <a:ext cx="5669" cy="1134"/>
                <a:chOff x="7200" y="5746"/>
                <a:chExt cx="5669" cy="1134"/>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 y="5936"/>
                  <a:ext cx="3452" cy="754"/>
                </a:xfrm>
                <a:prstGeom prst="rect">
                  <a:avLst/>
                </a:prstGeom>
              </p:spPr>
            </p:pic>
            <p:sp>
              <p:nvSpPr>
                <p:cNvPr id="3" name="文本框 2"/>
                <p:cNvSpPr txBox="1"/>
                <p:nvPr/>
              </p:nvSpPr>
              <p:spPr>
                <a:xfrm>
                  <a:off x="11327" y="6023"/>
                  <a:ext cx="1368" cy="580"/>
                </a:xfrm>
                <a:prstGeom prst="rect">
                  <a:avLst/>
                </a:prstGeom>
                <a:noFill/>
              </p:spPr>
              <p:txBody>
                <a:bodyPr wrap="none" rtlCol="0">
                  <a:spAutoFit/>
                </a:bodyPr>
                <a:lstStyle/>
                <a:p>
                  <a:r>
                    <a:rPr lang="zh-CN" altLang="en-US" sz="1800" dirty="0">
                      <a:solidFill>
                        <a:srgbClr val="FF0000"/>
                      </a:solidFill>
                    </a:rPr>
                    <a:t>误差项</a:t>
                  </a:r>
                  <a:endParaRPr lang="zh-CN" altLang="en-US" sz="1800" dirty="0">
                    <a:solidFill>
                      <a:srgbClr val="FF0000"/>
                    </a:solidFill>
                  </a:endParaRPr>
                </a:p>
              </p:txBody>
            </p:sp>
            <p:sp>
              <p:nvSpPr>
                <p:cNvPr id="11" name="圆角矩形 10"/>
                <p:cNvSpPr/>
                <p:nvPr/>
              </p:nvSpPr>
              <p:spPr>
                <a:xfrm>
                  <a:off x="7200" y="5746"/>
                  <a:ext cx="5669" cy="1134"/>
                </a:xfrm>
                <a:prstGeom prst="roundRect">
                  <a:avLst>
                    <a:gd name="adj" fmla="val 10922"/>
                  </a:avLst>
                </a:prstGeom>
                <a:ln>
                  <a:solidFill>
                    <a:srgbClr val="0070C0"/>
                  </a:solidFill>
                </a:ln>
              </p:spPr>
              <p:txBody>
                <a:bodyPr wrap="square">
                  <a:spAutoFit/>
                </a:bodyPr>
                <a:p>
                  <a:endParaRPr lang="zh-CN" altLang="en-US" sz="2400" dirty="0"/>
                </a:p>
              </p:txBody>
            </p:sp>
          </p:grpSp>
          <p:grpSp>
            <p:nvGrpSpPr>
              <p:cNvPr id="14" name="组合 13"/>
              <p:cNvGrpSpPr/>
              <p:nvPr/>
            </p:nvGrpSpPr>
            <p:grpSpPr>
              <a:xfrm>
                <a:off x="7201" y="7911"/>
                <a:ext cx="5669" cy="827"/>
                <a:chOff x="7201" y="7909"/>
                <a:chExt cx="5669" cy="828"/>
              </a:xfrm>
            </p:grpSpPr>
            <p:pic>
              <p:nvPicPr>
                <p:cNvPr id="13" name="图片 12"/>
                <p:cNvPicPr>
                  <a:picLocks noChangeAspect="1"/>
                </p:cNvPicPr>
                <p:nvPr/>
              </p:nvPicPr>
              <p:blipFill>
                <a:blip r:embed="rId4">
                  <a:extLst>
                    <a:ext uri="{28A0092B-C50C-407E-A947-70E740481C1C}">
                      <a14:useLocalDpi xmlns:a14="http://schemas.microsoft.com/office/drawing/2010/main" val="0"/>
                    </a:ext>
                  </a:extLst>
                </a:blip>
                <a:srcRect t="15783"/>
                <a:stretch>
                  <a:fillRect/>
                </a:stretch>
              </p:blipFill>
              <p:spPr>
                <a:xfrm>
                  <a:off x="8068" y="7909"/>
                  <a:ext cx="3931" cy="828"/>
                </a:xfrm>
                <a:prstGeom prst="rect">
                  <a:avLst/>
                </a:prstGeom>
              </p:spPr>
            </p:pic>
            <p:sp>
              <p:nvSpPr>
                <p:cNvPr id="12" name="圆角矩形 11"/>
                <p:cNvSpPr/>
                <p:nvPr/>
              </p:nvSpPr>
              <p:spPr>
                <a:xfrm>
                  <a:off x="7201" y="7909"/>
                  <a:ext cx="5669" cy="794"/>
                </a:xfrm>
                <a:prstGeom prst="roundRect">
                  <a:avLst>
                    <a:gd name="adj" fmla="val 10922"/>
                  </a:avLst>
                </a:prstGeom>
                <a:ln>
                  <a:solidFill>
                    <a:srgbClr val="0070C0"/>
                  </a:solidFill>
                </a:ln>
              </p:spPr>
              <p:txBody>
                <a:bodyPr wrap="square">
                  <a:spAutoFit/>
                </a:bodyPr>
                <a:p>
                  <a:endParaRPr lang="zh-CN" altLang="en-US" sz="2400" dirty="0"/>
                </a:p>
              </p:txBody>
            </p:sp>
          </p:grpSp>
          <p:grpSp>
            <p:nvGrpSpPr>
              <p:cNvPr id="18" name="组合 17"/>
              <p:cNvGrpSpPr/>
              <p:nvPr/>
            </p:nvGrpSpPr>
            <p:grpSpPr>
              <a:xfrm>
                <a:off x="1629" y="4706"/>
                <a:ext cx="3912" cy="2324"/>
                <a:chOff x="2325" y="4266"/>
                <a:chExt cx="3912" cy="2324"/>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 y="4452"/>
                  <a:ext cx="3522" cy="1895"/>
                </a:xfrm>
                <a:prstGeom prst="rect">
                  <a:avLst/>
                </a:prstGeom>
              </p:spPr>
            </p:pic>
            <p:sp>
              <p:nvSpPr>
                <p:cNvPr id="16" name="圆角矩形 15"/>
                <p:cNvSpPr/>
                <p:nvPr/>
              </p:nvSpPr>
              <p:spPr>
                <a:xfrm>
                  <a:off x="2325" y="4266"/>
                  <a:ext cx="3912" cy="2324"/>
                </a:xfrm>
                <a:prstGeom prst="roundRect">
                  <a:avLst>
                    <a:gd name="adj" fmla="val 10922"/>
                  </a:avLst>
                </a:prstGeom>
                <a:ln>
                  <a:solidFill>
                    <a:srgbClr val="C00000"/>
                  </a:solidFill>
                </a:ln>
              </p:spPr>
              <p:txBody>
                <a:bodyPr wrap="square">
                  <a:spAutoFit/>
                </a:bodyPr>
                <a:p>
                  <a:endParaRPr lang="zh-CN" altLang="en-US" sz="2400" dirty="0"/>
                </a:p>
              </p:txBody>
            </p:sp>
          </p:grpSp>
          <p:cxnSp>
            <p:nvCxnSpPr>
              <p:cNvPr id="19" name="曲线连接符 18"/>
              <p:cNvCxnSpPr>
                <a:stCxn id="16" idx="0"/>
                <a:endCxn id="7" idx="1"/>
              </p:cNvCxnSpPr>
              <p:nvPr/>
            </p:nvCxnSpPr>
            <p:spPr>
              <a:xfrm rot="16200000">
                <a:off x="4900" y="2406"/>
                <a:ext cx="985" cy="3615"/>
              </a:xfrm>
              <a:prstGeom prst="curvedConnector2">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16" idx="2"/>
                <a:endCxn id="12" idx="1"/>
              </p:cNvCxnSpPr>
              <p:nvPr/>
            </p:nvCxnSpPr>
            <p:spPr>
              <a:xfrm rot="5400000" flipV="1">
                <a:off x="4751" y="5847"/>
                <a:ext cx="1285" cy="3616"/>
              </a:xfrm>
              <a:prstGeom prst="curvedConnector2">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16" idx="3"/>
                <a:endCxn id="11" idx="1"/>
              </p:cNvCxnSpPr>
              <p:nvPr/>
            </p:nvCxnSpPr>
            <p:spPr>
              <a:xfrm>
                <a:off x="5541" y="5868"/>
                <a:ext cx="1659" cy="701"/>
              </a:xfrm>
              <a:prstGeom prst="curvedConnector3">
                <a:avLst>
                  <a:gd name="adj1" fmla="val 50030"/>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6"/>
            <a:stretch>
              <a:fillRect/>
            </a:stretch>
          </p:blipFill>
          <p:spPr>
            <a:xfrm>
              <a:off x="4029" y="3361"/>
              <a:ext cx="2754" cy="843"/>
            </a:xfrm>
            <a:prstGeom prst="rect">
              <a:avLst/>
            </a:prstGeom>
          </p:spPr>
        </p:pic>
        <p:pic>
          <p:nvPicPr>
            <p:cNvPr id="30" name="图片 29"/>
            <p:cNvPicPr>
              <a:picLocks noChangeAspect="1"/>
            </p:cNvPicPr>
            <p:nvPr/>
          </p:nvPicPr>
          <p:blipFill>
            <a:blip r:embed="rId7"/>
            <a:stretch>
              <a:fillRect/>
            </a:stretch>
          </p:blipFill>
          <p:spPr>
            <a:xfrm>
              <a:off x="4300" y="8922"/>
              <a:ext cx="2676" cy="660"/>
            </a:xfrm>
            <a:prstGeom prst="rect">
              <a:avLst/>
            </a:prstGeom>
          </p:spPr>
        </p:pic>
        <p:pic>
          <p:nvPicPr>
            <p:cNvPr id="31" name="图片 30"/>
            <p:cNvPicPr>
              <a:picLocks noChangeAspect="1"/>
            </p:cNvPicPr>
            <p:nvPr/>
          </p:nvPicPr>
          <p:blipFill>
            <a:blip r:embed="rId8"/>
            <a:stretch>
              <a:fillRect/>
            </a:stretch>
          </p:blipFill>
          <p:spPr>
            <a:xfrm>
              <a:off x="8465" y="9360"/>
              <a:ext cx="2997" cy="479"/>
            </a:xfrm>
            <a:prstGeom prst="rect">
              <a:avLst/>
            </a:prstGeom>
          </p:spPr>
        </p:pic>
        <p:pic>
          <p:nvPicPr>
            <p:cNvPr id="32" name="图片 31"/>
            <p:cNvPicPr>
              <a:picLocks noChangeAspect="1"/>
            </p:cNvPicPr>
            <p:nvPr/>
          </p:nvPicPr>
          <p:blipFill>
            <a:blip r:embed="rId9"/>
            <a:srcRect r="37699"/>
            <a:stretch>
              <a:fillRect/>
            </a:stretch>
          </p:blipFill>
          <p:spPr>
            <a:xfrm>
              <a:off x="5555" y="7170"/>
              <a:ext cx="1603" cy="585"/>
            </a:xfrm>
            <a:prstGeom prst="rect">
              <a:avLst/>
            </a:prstGeom>
          </p:spPr>
        </p:pic>
      </p:grpSp>
      <p:pic>
        <p:nvPicPr>
          <p:cNvPr id="5" name="图片 4"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2305" y="4892675"/>
            <a:ext cx="2672080" cy="15271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696075" y="3335020"/>
            <a:ext cx="3780155" cy="2054225"/>
            <a:chOff x="8050" y="5380"/>
            <a:chExt cx="5953" cy="3235"/>
          </a:xfrm>
        </p:grpSpPr>
        <p:sp>
          <p:nvSpPr>
            <p:cNvPr id="16" name="圆角矩形 15"/>
            <p:cNvSpPr/>
            <p:nvPr/>
          </p:nvSpPr>
          <p:spPr>
            <a:xfrm>
              <a:off x="8050" y="5380"/>
              <a:ext cx="5953" cy="924"/>
            </a:xfrm>
            <a:prstGeom prst="roundRect">
              <a:avLst>
                <a:gd name="adj" fmla="val 9985"/>
              </a:avLst>
            </a:prstGeom>
            <a:ln>
              <a:solidFill>
                <a:srgbClr val="C00000"/>
              </a:solidFill>
            </a:ln>
          </p:spPr>
          <p:txBody>
            <a:bodyPr wrap="square">
              <a:spAutoFit/>
            </a:bodyPr>
            <a:p>
              <a:endParaRPr lang="zh-CN" altLang="en-US" sz="2400" dirty="0"/>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90" y="5546"/>
              <a:ext cx="5673" cy="3069"/>
            </a:xfrm>
            <a:prstGeom prst="rect">
              <a:avLst/>
            </a:prstGeom>
          </p:spPr>
        </p:pic>
      </p:grpSp>
      <p:sp>
        <p:nvSpPr>
          <p:cNvPr id="2" name="标题 1"/>
          <p:cNvSpPr>
            <a:spLocks noGrp="1"/>
          </p:cNvSpPr>
          <p:nvPr>
            <p:ph type="title"/>
          </p:nvPr>
        </p:nvSpPr>
        <p:spPr/>
        <p:txBody>
          <a:bodyPr/>
          <a:lstStyle/>
          <a:p>
            <a:r>
              <a:rPr lang="zh-CN" altLang="en-US" dirty="0"/>
              <a:t>计算</a:t>
            </a:r>
            <a:endParaRPr lang="zh-CN" altLang="en-US" dirty="0"/>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215" y="2303145"/>
            <a:ext cx="2910205" cy="635000"/>
          </a:xfrm>
          <a:prstGeom prst="rect">
            <a:avLst/>
          </a:prstGeom>
        </p:spPr>
      </p:pic>
      <p:pic>
        <p:nvPicPr>
          <p:cNvPr id="6" name="图片 5"/>
          <p:cNvPicPr>
            <a:picLocks noChangeAspect="1"/>
          </p:cNvPicPr>
          <p:nvPr/>
        </p:nvPicPr>
        <p:blipFill>
          <a:blip r:embed="rId3"/>
          <a:srcRect t="58580"/>
          <a:stretch>
            <a:fillRect/>
          </a:stretch>
        </p:blipFill>
        <p:spPr>
          <a:xfrm>
            <a:off x="1672590" y="1049655"/>
            <a:ext cx="8821420" cy="1188720"/>
          </a:xfrm>
          <a:prstGeom prst="rect">
            <a:avLst/>
          </a:prstGeom>
        </p:spPr>
      </p:pic>
      <p:pic>
        <p:nvPicPr>
          <p:cNvPr id="7" name="图片 6"/>
          <p:cNvPicPr>
            <a:picLocks noChangeAspect="1"/>
          </p:cNvPicPr>
          <p:nvPr/>
        </p:nvPicPr>
        <p:blipFill>
          <a:blip r:embed="rId4"/>
          <a:stretch>
            <a:fillRect/>
          </a:stretch>
        </p:blipFill>
        <p:spPr>
          <a:xfrm>
            <a:off x="1672590" y="3189605"/>
            <a:ext cx="4121150" cy="1125855"/>
          </a:xfrm>
          <a:prstGeom prst="rect">
            <a:avLst/>
          </a:prstGeom>
        </p:spPr>
      </p:pic>
      <p:pic>
        <p:nvPicPr>
          <p:cNvPr id="8" name="图片 7"/>
          <p:cNvPicPr>
            <a:picLocks noChangeAspect="1"/>
          </p:cNvPicPr>
          <p:nvPr/>
        </p:nvPicPr>
        <p:blipFill>
          <a:blip r:embed="rId5"/>
          <a:srcRect r="16535"/>
          <a:stretch>
            <a:fillRect/>
          </a:stretch>
        </p:blipFill>
        <p:spPr>
          <a:xfrm>
            <a:off x="1672590" y="4747260"/>
            <a:ext cx="4420235" cy="1445895"/>
          </a:xfrm>
          <a:prstGeom prst="rect">
            <a:avLst/>
          </a:prstGeom>
        </p:spPr>
      </p:pic>
      <p:sp>
        <p:nvSpPr>
          <p:cNvPr id="11" name="圆角矩形 10"/>
          <p:cNvSpPr/>
          <p:nvPr/>
        </p:nvSpPr>
        <p:spPr>
          <a:xfrm>
            <a:off x="3740785" y="3595370"/>
            <a:ext cx="2160000" cy="489021"/>
          </a:xfrm>
          <a:prstGeom prst="roundRect">
            <a:avLst>
              <a:gd name="adj" fmla="val 9985"/>
            </a:avLst>
          </a:prstGeom>
          <a:ln>
            <a:solidFill>
              <a:srgbClr val="C00000"/>
            </a:solidFill>
          </a:ln>
        </p:spPr>
        <p:txBody>
          <a:bodyPr wrap="square">
            <a:spAutoFit/>
          </a:bodyPr>
          <a:p>
            <a:endParaRPr lang="zh-CN" altLang="en-US" sz="2400" dirty="0"/>
          </a:p>
        </p:txBody>
      </p:sp>
      <p:sp>
        <p:nvSpPr>
          <p:cNvPr id="13" name="圆角矩形 12"/>
          <p:cNvSpPr/>
          <p:nvPr/>
        </p:nvSpPr>
        <p:spPr>
          <a:xfrm>
            <a:off x="3740785" y="5110480"/>
            <a:ext cx="2160000" cy="489093"/>
          </a:xfrm>
          <a:prstGeom prst="roundRect">
            <a:avLst>
              <a:gd name="adj" fmla="val 9985"/>
            </a:avLst>
          </a:prstGeom>
          <a:ln>
            <a:solidFill>
              <a:srgbClr val="C00000"/>
            </a:solidFill>
          </a:ln>
        </p:spPr>
        <p:txBody>
          <a:bodyPr wrap="square">
            <a:spAutoFit/>
          </a:bodyPr>
          <a:p>
            <a:endParaRPr lang="zh-CN" altLang="en-US" sz="2400" dirty="0"/>
          </a:p>
        </p:txBody>
      </p:sp>
      <p:sp>
        <p:nvSpPr>
          <p:cNvPr id="14" name="右大括号 13"/>
          <p:cNvSpPr/>
          <p:nvPr/>
        </p:nvSpPr>
        <p:spPr>
          <a:xfrm>
            <a:off x="6304915" y="3779520"/>
            <a:ext cx="179070" cy="1971040"/>
          </a:xfrm>
          <a:prstGeom prst="rightBrace">
            <a:avLst>
              <a:gd name="adj1" fmla="val 87943"/>
              <a:gd name="adj2"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6612255" y="5561330"/>
            <a:ext cx="3947795" cy="953135"/>
          </a:xfrm>
          <a:prstGeom prst="rect">
            <a:avLst/>
          </a:prstGeom>
          <a:noFill/>
        </p:spPr>
        <p:txBody>
          <a:bodyPr wrap="square" rtlCol="0" anchor="t">
            <a:spAutoFit/>
          </a:bodyPr>
          <a:p>
            <a:r>
              <a:rPr lang="zh-CN" altLang="en-US" sz="1400" b="1">
                <a:solidFill>
                  <a:srgbClr val="C00000"/>
                </a:solidFill>
                <a:latin typeface="Bookman Old Style" panose="02050604050505020204" pitchFamily="18" charset="0"/>
                <a:ea typeface="幼圆" panose="02010509060101010101" charset="-122"/>
                <a:cs typeface="Bookman Old Style" panose="02050604050505020204" pitchFamily="18" charset="0"/>
              </a:rPr>
              <a:t>反向传播</a:t>
            </a:r>
            <a:r>
              <a:rPr lang="zh-CN" altLang="en-US" sz="1400">
                <a:latin typeface="Bookman Old Style" panose="02050604050505020204" pitchFamily="18" charset="0"/>
                <a:ea typeface="幼圆" panose="02010509060101010101" charset="-122"/>
                <a:cs typeface="Bookman Old Style" panose="02050604050505020204" pitchFamily="18" charset="0"/>
              </a:rPr>
              <a:t>：第 </a:t>
            </a:r>
            <a:r>
              <a:rPr lang="zh-CN" altLang="en-US" sz="1400" i="1">
                <a:latin typeface="Bookman Old Style" panose="02050604050505020204" pitchFamily="18" charset="0"/>
                <a:ea typeface="幼圆" panose="02010509060101010101" charset="-122"/>
                <a:cs typeface="Bookman Old Style" panose="02050604050505020204" pitchFamily="18" charset="0"/>
              </a:rPr>
              <a:t>l </a:t>
            </a:r>
            <a:r>
              <a:rPr lang="zh-CN" altLang="en-US" sz="1400">
                <a:latin typeface="Bookman Old Style" panose="02050604050505020204" pitchFamily="18" charset="0"/>
                <a:ea typeface="幼圆" panose="02010509060101010101" charset="-122"/>
                <a:cs typeface="Bookman Old Style" panose="02050604050505020204" pitchFamily="18" charset="0"/>
              </a:rPr>
              <a:t>层的一个神经元的误差项（或敏感性）是所有与该神经元相连的</a:t>
            </a:r>
            <a:r>
              <a:rPr lang="zh-CN" altLang="en-US" sz="1400">
                <a:solidFill>
                  <a:srgbClr val="0070C0"/>
                </a:solidFill>
                <a:latin typeface="Bookman Old Style" panose="02050604050505020204" pitchFamily="18" charset="0"/>
                <a:ea typeface="幼圆" panose="02010509060101010101" charset="-122"/>
                <a:cs typeface="Bookman Old Style" panose="02050604050505020204" pitchFamily="18" charset="0"/>
              </a:rPr>
              <a:t>第 </a:t>
            </a:r>
            <a:r>
              <a:rPr lang="zh-CN" altLang="en-US" sz="1400" i="1">
                <a:solidFill>
                  <a:srgbClr val="0070C0"/>
                </a:solidFill>
                <a:latin typeface="Bookman Old Style" panose="02050604050505020204" pitchFamily="18" charset="0"/>
                <a:ea typeface="幼圆" panose="02010509060101010101" charset="-122"/>
                <a:cs typeface="Bookman Old Style" panose="02050604050505020204" pitchFamily="18" charset="0"/>
              </a:rPr>
              <a:t>l </a:t>
            </a:r>
            <a:r>
              <a:rPr lang="zh-CN" altLang="en-US" sz="1400">
                <a:solidFill>
                  <a:srgbClr val="0070C0"/>
                </a:solidFill>
                <a:latin typeface="Bookman Old Style" panose="02050604050505020204" pitchFamily="18" charset="0"/>
                <a:ea typeface="幼圆" panose="02010509060101010101" charset="-122"/>
                <a:cs typeface="Bookman Old Style" panose="02050604050505020204" pitchFamily="18" charset="0"/>
              </a:rPr>
              <a:t>+1 层的神经元的误差项的权重和</a:t>
            </a:r>
            <a:r>
              <a:rPr lang="zh-CN" altLang="en-US" sz="1400">
                <a:latin typeface="Bookman Old Style" panose="02050604050505020204" pitchFamily="18" charset="0"/>
                <a:ea typeface="幼圆" panose="02010509060101010101" charset="-122"/>
                <a:cs typeface="Bookman Old Style" panose="02050604050505020204" pitchFamily="18" charset="0"/>
              </a:rPr>
              <a:t>。然后，再乘上</a:t>
            </a:r>
            <a:r>
              <a:rPr lang="zh-CN" altLang="en-US" sz="1400">
                <a:solidFill>
                  <a:srgbClr val="0070C0"/>
                </a:solidFill>
                <a:latin typeface="Bookman Old Style" panose="02050604050505020204" pitchFamily="18" charset="0"/>
                <a:ea typeface="幼圆" panose="02010509060101010101" charset="-122"/>
                <a:cs typeface="Bookman Old Style" panose="02050604050505020204" pitchFamily="18" charset="0"/>
              </a:rPr>
              <a:t>该神经元激活函数的梯度</a:t>
            </a:r>
            <a:r>
              <a:rPr lang="zh-CN" altLang="en-US" sz="1400">
                <a:latin typeface="Bookman Old Style" panose="02050604050505020204" pitchFamily="18" charset="0"/>
                <a:ea typeface="幼圆" panose="02010509060101010101" charset="-122"/>
                <a:cs typeface="Bookman Old Style" panose="02050604050505020204" pitchFamily="18" charset="0"/>
              </a:rPr>
              <a:t>。</a:t>
            </a:r>
            <a:endParaRPr lang="zh-CN" altLang="en-US" sz="1400">
              <a:latin typeface="Bookman Old Style" panose="02050604050505020204" pitchFamily="18" charset="0"/>
              <a:ea typeface="幼圆" panose="02010509060101010101" charset="-122"/>
              <a:cs typeface="Bookman Old Style" panose="02050604050505020204" pitchFamily="18" charset="0"/>
            </a:endParaRPr>
          </a:p>
        </p:txBody>
      </p:sp>
      <p:cxnSp>
        <p:nvCxnSpPr>
          <p:cNvPr id="19" name="直接连接符 18"/>
          <p:cNvCxnSpPr/>
          <p:nvPr/>
        </p:nvCxnSpPr>
        <p:spPr>
          <a:xfrm>
            <a:off x="1609725" y="3063875"/>
            <a:ext cx="886650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反向传播算法</a:t>
            </a:r>
            <a:endParaRPr lang="zh-CN" altLang="en-US" dirty="0"/>
          </a:p>
        </p:txBody>
      </p:sp>
      <p:grpSp>
        <p:nvGrpSpPr>
          <p:cNvPr id="3" name="组合 2"/>
          <p:cNvGrpSpPr/>
          <p:nvPr/>
        </p:nvGrpSpPr>
        <p:grpSpPr>
          <a:xfrm>
            <a:off x="1186180" y="930275"/>
            <a:ext cx="9820275" cy="5462270"/>
            <a:chOff x="2570" y="1929"/>
            <a:chExt cx="14170" cy="7882"/>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r="10415"/>
            <a:stretch>
              <a:fillRect/>
            </a:stretch>
          </p:blipFill>
          <p:spPr>
            <a:xfrm>
              <a:off x="8870" y="3466"/>
              <a:ext cx="7870" cy="5643"/>
            </a:xfrm>
            <a:prstGeom prst="rect">
              <a:avLst/>
            </a:prstGeom>
          </p:spPr>
        </p:pic>
        <p:pic>
          <p:nvPicPr>
            <p:cNvPr id="8" name="图片 7"/>
            <p:cNvPicPr>
              <a:picLocks noChangeAspect="1"/>
            </p:cNvPicPr>
            <p:nvPr/>
          </p:nvPicPr>
          <p:blipFill>
            <a:blip r:embed="rId2"/>
            <a:stretch>
              <a:fillRect/>
            </a:stretch>
          </p:blipFill>
          <p:spPr>
            <a:xfrm>
              <a:off x="2570" y="2479"/>
              <a:ext cx="5682" cy="3710"/>
            </a:xfrm>
            <a:prstGeom prst="rect">
              <a:avLst/>
            </a:pr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 y="6743"/>
              <a:ext cx="5673" cy="3069"/>
            </a:xfrm>
            <a:prstGeom prst="rect">
              <a:avLst/>
            </a:prstGeom>
          </p:spPr>
        </p:pic>
        <p:sp>
          <p:nvSpPr>
            <p:cNvPr id="9" name="右大括号 8"/>
            <p:cNvSpPr/>
            <p:nvPr/>
          </p:nvSpPr>
          <p:spPr>
            <a:xfrm>
              <a:off x="8478" y="2479"/>
              <a:ext cx="282" cy="7247"/>
            </a:xfrm>
            <a:prstGeom prst="rightBrace">
              <a:avLst>
                <a:gd name="adj1" fmla="val 87943"/>
                <a:gd name="adj2"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圆角矩形 21"/>
            <p:cNvSpPr/>
            <p:nvPr/>
          </p:nvSpPr>
          <p:spPr>
            <a:xfrm>
              <a:off x="12009" y="6317"/>
              <a:ext cx="3685" cy="770"/>
            </a:xfrm>
            <a:prstGeom prst="roundRect">
              <a:avLst>
                <a:gd name="adj" fmla="val 9985"/>
              </a:avLst>
            </a:prstGeom>
            <a:ln>
              <a:solidFill>
                <a:srgbClr val="C00000"/>
              </a:solidFill>
            </a:ln>
          </p:spPr>
          <p:txBody>
            <a:bodyPr wrap="square">
              <a:spAutoFit/>
            </a:bodyPr>
            <a:p>
              <a:endParaRPr lang="zh-CN" altLang="en-US" sz="2400" dirty="0"/>
            </a:p>
          </p:txBody>
        </p:sp>
        <p:sp>
          <p:nvSpPr>
            <p:cNvPr id="25" name="圆角矩形 24"/>
            <p:cNvSpPr/>
            <p:nvPr/>
          </p:nvSpPr>
          <p:spPr>
            <a:xfrm>
              <a:off x="12009" y="8169"/>
              <a:ext cx="3685" cy="770"/>
            </a:xfrm>
            <a:prstGeom prst="roundRect">
              <a:avLst>
                <a:gd name="adj" fmla="val 9985"/>
              </a:avLst>
            </a:prstGeom>
            <a:ln>
              <a:solidFill>
                <a:srgbClr val="C00000"/>
              </a:solidFill>
            </a:ln>
          </p:spPr>
          <p:txBody>
            <a:bodyPr wrap="square">
              <a:spAutoFit/>
            </a:bodyPr>
            <a:p>
              <a:endParaRPr lang="zh-CN" altLang="en-US" sz="2400" dirty="0"/>
            </a:p>
          </p:txBody>
        </p:sp>
        <p:pic>
          <p:nvPicPr>
            <p:cNvPr id="26" name="图片 25"/>
            <p:cNvPicPr>
              <a:picLocks noChangeAspect="1"/>
            </p:cNvPicPr>
            <p:nvPr/>
          </p:nvPicPr>
          <p:blipFill>
            <a:blip r:embed="rId4"/>
            <a:srcRect l="10940" r="27797" b="58432"/>
            <a:stretch>
              <a:fillRect/>
            </a:stretch>
          </p:blipFill>
          <p:spPr>
            <a:xfrm>
              <a:off x="10817" y="1929"/>
              <a:ext cx="3976" cy="737"/>
            </a:xfrm>
            <a:prstGeom prst="rect">
              <a:avLst/>
            </a:prstGeom>
            <a:ln>
              <a:solidFill>
                <a:schemeClr val="accent5">
                  <a:lumMod val="75000"/>
                </a:schemeClr>
              </a:solid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反向传播算法（backpropagation，BP）</a:t>
            </a:r>
            <a:endParaRPr lang="zh-CN" altLang="en-US" dirty="0"/>
          </a:p>
        </p:txBody>
      </p:sp>
      <p:pic>
        <p:nvPicPr>
          <p:cNvPr id="3" name="图片 2"/>
          <p:cNvPicPr>
            <a:picLocks noChangeAspect="1"/>
          </p:cNvPicPr>
          <p:nvPr/>
        </p:nvPicPr>
        <p:blipFill>
          <a:blip r:embed="rId1"/>
          <a:stretch>
            <a:fillRect/>
          </a:stretch>
        </p:blipFill>
        <p:spPr>
          <a:xfrm>
            <a:off x="410845" y="1248410"/>
            <a:ext cx="5425440" cy="1049655"/>
          </a:xfrm>
          <a:prstGeom prst="rect">
            <a:avLst/>
          </a:prstGeom>
        </p:spPr>
      </p:pic>
      <p:pic>
        <p:nvPicPr>
          <p:cNvPr id="5" name="图片 4"/>
          <p:cNvPicPr>
            <a:picLocks noChangeAspect="1"/>
          </p:cNvPicPr>
          <p:nvPr/>
        </p:nvPicPr>
        <p:blipFill>
          <a:blip r:embed="rId2"/>
          <a:stretch>
            <a:fillRect/>
          </a:stretch>
        </p:blipFill>
        <p:spPr>
          <a:xfrm>
            <a:off x="6272530" y="1086485"/>
            <a:ext cx="5792470" cy="5367020"/>
          </a:xfrm>
          <a:prstGeom prst="rect">
            <a:avLst/>
          </a:prstGeom>
        </p:spPr>
      </p:pic>
      <p:grpSp>
        <p:nvGrpSpPr>
          <p:cNvPr id="10" name="组合 9"/>
          <p:cNvGrpSpPr/>
          <p:nvPr/>
        </p:nvGrpSpPr>
        <p:grpSpPr>
          <a:xfrm>
            <a:off x="1564640" y="2716530"/>
            <a:ext cx="1798320" cy="1099185"/>
            <a:chOff x="266" y="3619"/>
            <a:chExt cx="3534" cy="216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l="36312" t="48325" r="23460" b="32536"/>
            <a:stretch>
              <a:fillRect/>
            </a:stretch>
          </p:blipFill>
          <p:spPr>
            <a:xfrm>
              <a:off x="266" y="3619"/>
              <a:ext cx="3534" cy="108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l="43244" t="80542" r="31030" b="319"/>
            <a:stretch>
              <a:fillRect/>
            </a:stretch>
          </p:blipFill>
          <p:spPr>
            <a:xfrm>
              <a:off x="266" y="4699"/>
              <a:ext cx="2260" cy="1080"/>
            </a:xfrm>
            <a:prstGeom prst="rect">
              <a:avLst/>
            </a:prstGeom>
          </p:spPr>
        </p:pic>
      </p:grpSp>
      <p:sp>
        <p:nvSpPr>
          <p:cNvPr id="13" name="圆角矩形 12"/>
          <p:cNvSpPr/>
          <p:nvPr/>
        </p:nvSpPr>
        <p:spPr>
          <a:xfrm>
            <a:off x="1383665" y="2716530"/>
            <a:ext cx="2160000" cy="489093"/>
          </a:xfrm>
          <a:prstGeom prst="roundRect">
            <a:avLst>
              <a:gd name="adj" fmla="val 9985"/>
            </a:avLst>
          </a:prstGeom>
          <a:ln>
            <a:solidFill>
              <a:srgbClr val="C00000"/>
            </a:solidFill>
          </a:ln>
        </p:spPr>
        <p:txBody>
          <a:bodyPr wrap="square">
            <a:spAutoFit/>
          </a:bodyPr>
          <a:p>
            <a:endParaRPr lang="zh-CN"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自动微分与计算图</a:t>
            </a:r>
            <a:endParaRPr lang="zh-CN" altLang="en-US" dirty="0"/>
          </a:p>
        </p:txBody>
      </p:sp>
      <p:sp>
        <p:nvSpPr>
          <p:cNvPr id="3" name="内容占位符 2"/>
          <p:cNvSpPr>
            <a:spLocks noGrp="1"/>
          </p:cNvSpPr>
          <p:nvPr>
            <p:ph idx="1"/>
          </p:nvPr>
        </p:nvSpPr>
        <p:spPr/>
        <p:txBody>
          <a:bodyPr/>
          <a:lstStyle/>
          <a:p>
            <a:r>
              <a:rPr lang="zh-CN" altLang="en-US" dirty="0"/>
              <a:t>自动微分是利用链式法则来自动计算一个复合函数的梯度。</a:t>
            </a:r>
            <a:endParaRPr lang="en-US" altLang="zh-CN" dirty="0"/>
          </a:p>
          <a:p>
            <a:endParaRPr lang="en-US" altLang="zh-CN" dirty="0"/>
          </a:p>
          <a:p>
            <a:endParaRPr lang="en-US" altLang="zh-CN" dirty="0"/>
          </a:p>
          <a:p>
            <a:r>
              <a:rPr lang="zh-CN" altLang="en-US" dirty="0"/>
              <a:t>计</a:t>
            </a:r>
            <a:r>
              <a:rPr lang="en-US" altLang="zh-CN" dirty="0"/>
              <a:t>算图（Computational Graph）</a:t>
            </a:r>
            <a:endParaRPr lang="en-US" altLang="zh-CN"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6540" y="1753870"/>
            <a:ext cx="4058920" cy="836930"/>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15" y="3154045"/>
            <a:ext cx="11211560" cy="2620645"/>
          </a:xfrm>
          <a:prstGeom prst="rect">
            <a:avLst/>
          </a:prstGeom>
        </p:spPr>
      </p:pic>
      <p:pic>
        <p:nvPicPr>
          <p:cNvPr id="7" name="图片 6"/>
          <p:cNvPicPr>
            <a:picLocks noChangeAspect="1"/>
          </p:cNvPicPr>
          <p:nvPr/>
        </p:nvPicPr>
        <p:blipFill>
          <a:blip r:embed="rId3"/>
          <a:stretch>
            <a:fillRect/>
          </a:stretch>
        </p:blipFill>
        <p:spPr>
          <a:xfrm>
            <a:off x="2087880" y="5774690"/>
            <a:ext cx="8016240" cy="6781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计算图</a:t>
            </a:r>
            <a:endParaRPr lang="zh-CN" altLang="en-US"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rcRect l="13356"/>
          <a:stretch>
            <a:fillRect/>
          </a:stretch>
        </p:blipFill>
        <p:spPr>
          <a:xfrm>
            <a:off x="6065520" y="3248025"/>
            <a:ext cx="4473575" cy="3214370"/>
          </a:xfrm>
          <a:prstGeom prst="rect">
            <a:avLst/>
          </a:prstGeom>
        </p:spPr>
      </p:pic>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185" y="4544508"/>
            <a:ext cx="4068041" cy="966623"/>
          </a:xfrm>
          <a:prstGeom prst="rect">
            <a:avLst/>
          </a:prstGeom>
        </p:spPr>
      </p:pic>
      <p:sp>
        <p:nvSpPr>
          <p:cNvPr id="8" name="矩形 7"/>
          <p:cNvSpPr/>
          <p:nvPr/>
        </p:nvSpPr>
        <p:spPr>
          <a:xfrm>
            <a:off x="1652905" y="4084964"/>
            <a:ext cx="2938780" cy="306705"/>
          </a:xfrm>
          <a:prstGeom prst="rect">
            <a:avLst/>
          </a:prstGeom>
        </p:spPr>
        <p:txBody>
          <a:bodyPr wrap="none">
            <a:spAutoFit/>
          </a:bodyPr>
          <a:lstStyle/>
          <a:p>
            <a:r>
              <a:rPr lang="zh-CN" altLang="en-US" sz="1400" dirty="0">
                <a:latin typeface="幼圆" panose="02010509060101010101" charset="-122"/>
                <a:ea typeface="幼圆" panose="02010509060101010101" charset="-122"/>
                <a:cs typeface="幼圆" panose="02010509060101010101" charset="-122"/>
              </a:rPr>
              <a:t>当</a:t>
            </a:r>
            <a:r>
              <a:rPr lang="en-US" altLang="zh-CN" sz="1400" dirty="0">
                <a:latin typeface="幼圆" panose="02010509060101010101" charset="-122"/>
                <a:ea typeface="幼圆" panose="02010509060101010101" charset="-122"/>
                <a:cs typeface="幼圆" panose="02010509060101010101" charset="-122"/>
              </a:rPr>
              <a:t>x = 1,w = 0,b = 0</a:t>
            </a:r>
            <a:r>
              <a:rPr lang="zh-CN" altLang="en-US" sz="1400" dirty="0">
                <a:latin typeface="幼圆" panose="02010509060101010101" charset="-122"/>
                <a:ea typeface="幼圆" panose="02010509060101010101" charset="-122"/>
                <a:cs typeface="幼圆" panose="02010509060101010101" charset="-122"/>
              </a:rPr>
              <a:t>时，可以得到</a:t>
            </a:r>
            <a:endParaRPr lang="en-US" altLang="zh-CN" sz="1400" dirty="0">
              <a:latin typeface="幼圆" panose="02010509060101010101" charset="-122"/>
              <a:ea typeface="幼圆" panose="02010509060101010101" charset="-122"/>
              <a:cs typeface="幼圆" panose="02010509060101010101" charset="-122"/>
            </a:endParaRPr>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905" y="1009015"/>
            <a:ext cx="8886190" cy="207708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自动微分</a:t>
            </a:r>
            <a:endParaRPr lang="zh-CN" altLang="en-US" dirty="0"/>
          </a:p>
        </p:txBody>
      </p:sp>
      <p:sp>
        <p:nvSpPr>
          <p:cNvPr id="3" name="内容占位符 2"/>
          <p:cNvSpPr>
            <a:spLocks noGrp="1"/>
          </p:cNvSpPr>
          <p:nvPr>
            <p:ph idx="1"/>
          </p:nvPr>
        </p:nvSpPr>
        <p:spPr/>
        <p:txBody>
          <a:bodyPr/>
          <a:lstStyle/>
          <a:p>
            <a:r>
              <a:rPr lang="zh-CN" altLang="en-US" dirty="0"/>
              <a:t>前向模式和反向模式</a:t>
            </a:r>
            <a:endParaRPr lang="en-US" altLang="zh-CN" dirty="0"/>
          </a:p>
          <a:p>
            <a:pPr lvl="1"/>
            <a:r>
              <a:rPr lang="zh-CN" altLang="en-US" dirty="0"/>
              <a:t>反向模式和反向传播的计算梯度的方式相同</a:t>
            </a:r>
            <a:endParaRPr lang="en-US" altLang="zh-CN" dirty="0"/>
          </a:p>
          <a:p>
            <a:endParaRPr lang="en-US" altLang="zh-CN" dirty="0"/>
          </a:p>
          <a:p>
            <a:r>
              <a:rPr lang="zh-CN" altLang="en-US" dirty="0"/>
              <a:t>如果函数和参数之间有多条路径，可以将这多条路径上的导数再进行相加，得到最终的梯度。</a:t>
            </a:r>
            <a:endParaRPr lang="zh-CN" altLang="en-US" dirty="0"/>
          </a:p>
        </p:txBody>
      </p:sp>
      <p:pic>
        <p:nvPicPr>
          <p:cNvPr id="4" name="图片 3"/>
          <p:cNvPicPr>
            <a:picLocks noChangeAspect="1"/>
          </p:cNvPicPr>
          <p:nvPr/>
        </p:nvPicPr>
        <p:blipFill>
          <a:blip r:embed="rId1"/>
          <a:stretch>
            <a:fillRect/>
          </a:stretch>
        </p:blipFill>
        <p:spPr>
          <a:xfrm>
            <a:off x="2354580" y="3818890"/>
            <a:ext cx="7482840" cy="26060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idx="1"/>
          </p:nvPr>
        </p:nvSpPr>
        <p:spPr/>
        <p:txBody>
          <a:bodyPr/>
          <a:lstStyle/>
          <a:p>
            <a:r>
              <a:rPr lang="zh-CN" altLang="en-US"/>
              <a:t>静态计算图</a:t>
            </a:r>
            <a:endParaRPr lang="zh-CN" altLang="en-US"/>
          </a:p>
          <a:p>
            <a:pPr lvl="1"/>
            <a:r>
              <a:rPr lang="zh-CN" altLang="en-US"/>
              <a:t>是在编译时构建计算图，计算图构建好之后在程序运行时不能改变。</a:t>
            </a:r>
            <a:endParaRPr lang="en-US" altLang="zh-CN"/>
          </a:p>
          <a:p>
            <a:pPr lvl="1"/>
            <a:r>
              <a:rPr lang="en-US" altLang="zh-CN"/>
              <a:t>Theano</a:t>
            </a:r>
            <a:r>
              <a:rPr lang="zh-CN" altLang="en-US"/>
              <a:t>和</a:t>
            </a:r>
            <a:r>
              <a:rPr lang="en-US" altLang="zh-CN"/>
              <a:t>Tensorflow1.0</a:t>
            </a:r>
            <a:endParaRPr lang="en-US" altLang="zh-CN"/>
          </a:p>
        </p:txBody>
      </p:sp>
      <p:pic>
        <p:nvPicPr>
          <p:cNvPr id="6" name="图片 5"/>
          <p:cNvPicPr>
            <a:picLocks noChangeAspect="1"/>
          </p:cNvPicPr>
          <p:nvPr/>
        </p:nvPicPr>
        <p:blipFill>
          <a:blip r:embed="rId1"/>
          <a:stretch>
            <a:fillRect/>
          </a:stretch>
        </p:blipFill>
        <p:spPr>
          <a:xfrm>
            <a:off x="9075420" y="1030605"/>
            <a:ext cx="2934970" cy="5371465"/>
          </a:xfrm>
          <a:prstGeom prst="rect">
            <a:avLst/>
          </a:prstGeom>
        </p:spPr>
      </p:pic>
      <p:pic>
        <p:nvPicPr>
          <p:cNvPr id="7" name="图片 6"/>
          <p:cNvPicPr>
            <a:picLocks noChangeAspect="1"/>
          </p:cNvPicPr>
          <p:nvPr/>
        </p:nvPicPr>
        <p:blipFill>
          <a:blip r:embed="rId2"/>
          <a:stretch>
            <a:fillRect/>
          </a:stretch>
        </p:blipFill>
        <p:spPr>
          <a:xfrm>
            <a:off x="733425" y="2892425"/>
            <a:ext cx="7359650" cy="320103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idx="1"/>
          </p:nvPr>
        </p:nvSpPr>
        <p:spPr/>
        <p:txBody>
          <a:bodyPr/>
          <a:lstStyle/>
          <a:p>
            <a:r>
              <a:rPr lang="zh-CN" altLang="en-US" sz="2100">
                <a:sym typeface="+mn-ea"/>
              </a:rPr>
              <a:t>动态计算图</a:t>
            </a:r>
            <a:endParaRPr lang="zh-CN" altLang="en-US" sz="2100" dirty="0"/>
          </a:p>
          <a:p>
            <a:pPr lvl="1"/>
            <a:r>
              <a:rPr lang="zh-CN" altLang="en-US" sz="2100">
                <a:sym typeface="+mn-ea"/>
              </a:rPr>
              <a:t>是在程序运行时动态构建。两种构建方式各有优缺点。</a:t>
            </a:r>
            <a:endParaRPr lang="en-US" altLang="zh-CN" sz="2100" dirty="0"/>
          </a:p>
          <a:p>
            <a:pPr lvl="1"/>
            <a:r>
              <a:rPr sz="2100" dirty="0" err="1">
                <a:sym typeface="+mn-ea"/>
              </a:rPr>
              <a:t>DyNet</a:t>
            </a:r>
            <a:r>
              <a:rPr lang="zh-CN" altLang="en-US" sz="2100">
                <a:sym typeface="+mn-ea"/>
              </a:rPr>
              <a:t>，</a:t>
            </a:r>
            <a:r>
              <a:rPr sz="2100" dirty="0" err="1">
                <a:sym typeface="+mn-ea"/>
              </a:rPr>
              <a:t>Chainer</a:t>
            </a:r>
            <a:r>
              <a:rPr lang="zh-CN" sz="2100" dirty="0" err="1">
                <a:sym typeface="+mn-ea"/>
              </a:rPr>
              <a:t>，</a:t>
            </a:r>
            <a:r>
              <a:rPr sz="2100" dirty="0" err="1">
                <a:sym typeface="+mn-ea"/>
              </a:rPr>
              <a:t>PyTorch</a:t>
            </a:r>
            <a:r>
              <a:rPr lang="zh-CN" sz="2100" dirty="0" err="1">
                <a:sym typeface="+mn-ea"/>
              </a:rPr>
              <a:t>，TensorFlow2.0</a:t>
            </a:r>
            <a:endParaRPr lang="zh-CN" sz="2100" dirty="0" err="1">
              <a:sym typeface="+mn-ea"/>
            </a:endParaRPr>
          </a:p>
        </p:txBody>
      </p:sp>
      <p:pic>
        <p:nvPicPr>
          <p:cNvPr id="5" name="图片 4" descr="dynamic_graph"/>
          <p:cNvPicPr>
            <a:picLocks noChangeAspect="1"/>
          </p:cNvPicPr>
          <p:nvPr/>
        </p:nvPicPr>
        <p:blipFill>
          <a:blip r:embed="rId1"/>
          <a:stretch>
            <a:fillRect/>
          </a:stretch>
        </p:blipFill>
        <p:spPr>
          <a:xfrm>
            <a:off x="2601595" y="2489200"/>
            <a:ext cx="6990080" cy="39338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idx="1"/>
          </p:nvPr>
        </p:nvSpPr>
        <p:spPr/>
        <p:txBody>
          <a:bodyPr/>
          <a:lstStyle/>
          <a:p>
            <a:r>
              <a:rPr lang="zh-CN" altLang="en-US" sz="2100">
                <a:sym typeface="+mn-ea"/>
              </a:rPr>
              <a:t>动态计算图</a:t>
            </a:r>
            <a:endParaRPr lang="zh-CN" altLang="en-US" sz="2100" dirty="0"/>
          </a:p>
          <a:p>
            <a:pPr lvl="1"/>
            <a:r>
              <a:rPr lang="zh-CN" altLang="en-US" sz="2100">
                <a:sym typeface="+mn-ea"/>
              </a:rPr>
              <a:t>是在程序运行时动态构建。两种构建方式各有优缺点。</a:t>
            </a:r>
            <a:endParaRPr lang="en-US" altLang="zh-CN" sz="2100" dirty="0"/>
          </a:p>
          <a:p>
            <a:pPr lvl="1"/>
            <a:r>
              <a:rPr sz="2100" dirty="0" err="1">
                <a:sym typeface="+mn-ea"/>
              </a:rPr>
              <a:t>DyNet</a:t>
            </a:r>
            <a:r>
              <a:rPr lang="zh-CN" altLang="en-US" sz="2100">
                <a:sym typeface="+mn-ea"/>
              </a:rPr>
              <a:t>，</a:t>
            </a:r>
            <a:r>
              <a:rPr sz="2100" dirty="0" err="1">
                <a:sym typeface="+mn-ea"/>
              </a:rPr>
              <a:t>Chainer</a:t>
            </a:r>
            <a:r>
              <a:rPr lang="zh-CN" sz="2100" dirty="0" err="1">
                <a:sym typeface="+mn-ea"/>
              </a:rPr>
              <a:t>，</a:t>
            </a:r>
            <a:r>
              <a:rPr sz="2100" dirty="0" err="1">
                <a:sym typeface="+mn-ea"/>
              </a:rPr>
              <a:t>PyTorch</a:t>
            </a:r>
            <a:r>
              <a:rPr lang="zh-CN" sz="2100" dirty="0" err="1">
                <a:sym typeface="+mn-ea"/>
              </a:rPr>
              <a:t>，TensorFlow2.0</a:t>
            </a:r>
            <a:endParaRPr lang="zh-CN" sz="2100" dirty="0" err="1">
              <a:sym typeface="+mn-ea"/>
            </a:endParaRPr>
          </a:p>
        </p:txBody>
      </p:sp>
      <p:pic>
        <p:nvPicPr>
          <p:cNvPr id="5" name="图片 4"/>
          <p:cNvPicPr>
            <a:picLocks noChangeAspect="1"/>
          </p:cNvPicPr>
          <p:nvPr/>
        </p:nvPicPr>
        <p:blipFill>
          <a:blip r:embed="rId1"/>
          <a:srcRect r="-459"/>
          <a:stretch>
            <a:fillRect/>
          </a:stretch>
        </p:blipFill>
        <p:spPr>
          <a:xfrm>
            <a:off x="2256790" y="2472690"/>
            <a:ext cx="7679055" cy="39516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26720" y="243840"/>
            <a:ext cx="11338560" cy="637032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idx="1"/>
          </p:nvPr>
        </p:nvSpPr>
        <p:spPr/>
        <p:txBody>
          <a:bodyPr/>
          <a:lstStyle/>
          <a:p>
            <a:r>
              <a:rPr lang="zh-CN" altLang="en-US" sz="2000"/>
              <a:t>静态计算图</a:t>
            </a:r>
            <a:endParaRPr lang="zh-CN" altLang="en-US" sz="2000"/>
          </a:p>
          <a:p>
            <a:pPr lvl="1"/>
            <a:r>
              <a:rPr lang="zh-CN" altLang="en-US" sz="2000"/>
              <a:t>是在编译时构建计算图，计算图构建好之后在程序运行时不能改变。</a:t>
            </a:r>
            <a:endParaRPr lang="en-US" altLang="zh-CN" sz="2000"/>
          </a:p>
          <a:p>
            <a:pPr lvl="1"/>
            <a:r>
              <a:rPr lang="en-US" altLang="zh-CN" sz="2000"/>
              <a:t>Theano</a:t>
            </a:r>
            <a:r>
              <a:rPr lang="zh-CN" altLang="en-US" sz="2000"/>
              <a:t>和</a:t>
            </a:r>
            <a:r>
              <a:rPr lang="en-US" altLang="zh-CN" sz="2000"/>
              <a:t>Tensorflow</a:t>
            </a:r>
            <a:endParaRPr lang="en-US" altLang="zh-CN" sz="2000"/>
          </a:p>
          <a:p>
            <a:pPr lvl="1"/>
            <a:endParaRPr lang="en-US" altLang="zh-CN" sz="2000"/>
          </a:p>
          <a:p>
            <a:r>
              <a:rPr lang="zh-CN" altLang="en-US" sz="2000"/>
              <a:t>动态计算图</a:t>
            </a:r>
            <a:endParaRPr lang="zh-CN" altLang="en-US" sz="2000"/>
          </a:p>
          <a:p>
            <a:pPr lvl="1"/>
            <a:r>
              <a:rPr lang="zh-CN" altLang="en-US" sz="2000"/>
              <a:t>是在程序运行时动态构建。两种构建方式各有优缺点。</a:t>
            </a:r>
            <a:endParaRPr lang="en-US" altLang="zh-CN" sz="2000"/>
          </a:p>
          <a:p>
            <a:pPr lvl="1"/>
            <a:r>
              <a:rPr lang="en-US" altLang="zh-CN" sz="2000"/>
              <a:t>DyNet</a:t>
            </a:r>
            <a:r>
              <a:rPr lang="zh-CN" altLang="en-US" sz="2000"/>
              <a:t>，</a:t>
            </a:r>
            <a:r>
              <a:rPr lang="en-US" altLang="zh-CN" sz="2000"/>
              <a:t>Chainer</a:t>
            </a:r>
            <a:r>
              <a:rPr lang="zh-CN" altLang="en-US" sz="2000"/>
              <a:t>和</a:t>
            </a:r>
            <a:r>
              <a:rPr lang="en-US" altLang="zh-CN" sz="2000"/>
              <a:t>PyTorch</a:t>
            </a:r>
            <a:endParaRPr lang="en-US" altLang="zh-CN" sz="2000"/>
          </a:p>
          <a:p>
            <a:endParaRPr lang="en-US" altLang="zh-CN" sz="2000"/>
          </a:p>
          <a:p>
            <a:r>
              <a:rPr lang="zh-CN" altLang="en-US" sz="2000"/>
              <a:t>静态 </a:t>
            </a:r>
            <a:r>
              <a:rPr sz="2000"/>
              <a:t>vs. </a:t>
            </a:r>
            <a:r>
              <a:rPr lang="zh-CN" altLang="en-US" sz="2000"/>
              <a:t>动态</a:t>
            </a:r>
            <a:endParaRPr lang="en-US" altLang="zh-CN" sz="2000"/>
          </a:p>
          <a:p>
            <a:pPr lvl="1"/>
            <a:r>
              <a:rPr lang="zh-CN" altLang="en-US" sz="2000"/>
              <a:t>静态计算图在构建时可以进行优化，并行能力强，但灵活性比较差低。</a:t>
            </a:r>
            <a:endParaRPr lang="zh-CN" altLang="en-US" sz="2000"/>
          </a:p>
          <a:p>
            <a:pPr lvl="1"/>
            <a:r>
              <a:rPr lang="zh-CN" altLang="en-US" sz="2000"/>
              <a:t>动态计算图则不容易优化，当不同输入的网络结构不一致时，难以并行计算，但是灵活性比较高。</a:t>
            </a:r>
            <a:endParaRPr lang="zh-CN" altLang="en-US" sz="2000"/>
          </a:p>
        </p:txBody>
      </p:sp>
      <p:pic>
        <p:nvPicPr>
          <p:cNvPr id="4" name="图片 3"/>
          <p:cNvPicPr>
            <a:picLocks noChangeAspect="1"/>
          </p:cNvPicPr>
          <p:nvPr/>
        </p:nvPicPr>
        <p:blipFill>
          <a:blip r:embed="rId1"/>
          <a:stretch>
            <a:fillRect/>
          </a:stretch>
        </p:blipFill>
        <p:spPr>
          <a:xfrm>
            <a:off x="8663940" y="2828290"/>
            <a:ext cx="1800225" cy="9988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20620" y="1146810"/>
            <a:ext cx="7350760" cy="515429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started: 30 seconds to </a:t>
            </a:r>
            <a:r>
              <a:rPr lang="en-US" altLang="zh-CN" dirty="0" err="1"/>
              <a:t>Keras</a:t>
            </a:r>
            <a:endParaRPr lang="zh-CN" altLang="en-US" dirty="0"/>
          </a:p>
        </p:txBody>
      </p:sp>
      <p:pic>
        <p:nvPicPr>
          <p:cNvPr id="6" name="图片 5"/>
          <p:cNvPicPr>
            <a:picLocks noChangeAspect="1"/>
          </p:cNvPicPr>
          <p:nvPr/>
        </p:nvPicPr>
        <p:blipFill>
          <a:blip r:embed="rId1"/>
          <a:stretch>
            <a:fillRect/>
          </a:stretch>
        </p:blipFill>
        <p:spPr>
          <a:xfrm>
            <a:off x="2696210" y="1065530"/>
            <a:ext cx="6799580" cy="53460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深度学习的三个步骤</a:t>
            </a:r>
            <a:endParaRPr lang="zh-TW" altLang="en-US" dirty="0"/>
          </a:p>
        </p:txBody>
      </p:sp>
      <p:sp>
        <p:nvSpPr>
          <p:cNvPr id="6" name="矩形 5"/>
          <p:cNvSpPr/>
          <p:nvPr/>
        </p:nvSpPr>
        <p:spPr>
          <a:xfrm>
            <a:off x="2339976" y="3314700"/>
            <a:ext cx="4124325" cy="414020"/>
          </a:xfrm>
          <a:prstGeom prst="rect">
            <a:avLst/>
          </a:prstGeom>
        </p:spPr>
        <p:txBody>
          <a:bodyPr wrap="none">
            <a:spAutoFit/>
          </a:bodyPr>
          <a:lstStyle/>
          <a:p>
            <a:r>
              <a:rPr lang="en-US" altLang="zh-TW" sz="2100" dirty="0">
                <a:latin typeface="Century Schoolbook" panose="02040604050505020304" charset="0"/>
                <a:cs typeface="Century Schoolbook" panose="02040604050505020304" charset="0"/>
              </a:rPr>
              <a:t>Deep Learning is so simple ……</a:t>
            </a:r>
            <a:endParaRPr lang="en-US" altLang="zh-TW" sz="2100" dirty="0">
              <a:latin typeface="Century Schoolbook" panose="02040604050505020304" charset="0"/>
              <a:cs typeface="Century Schoolbook" panose="02040604050505020304" charset="0"/>
            </a:endParaRPr>
          </a:p>
        </p:txBody>
      </p:sp>
      <p:pic>
        <p:nvPicPr>
          <p:cNvPr id="9" name="Picture 2" descr="http://cdc.tencent.com/wp-content/uploads/2011/03/banner1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975" y="3728720"/>
            <a:ext cx="7418070" cy="262699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rcRect t="29257" b="26954"/>
          <a:stretch>
            <a:fillRect/>
          </a:stretch>
        </p:blipFill>
        <p:spPr>
          <a:xfrm>
            <a:off x="2294255" y="1263015"/>
            <a:ext cx="7509510" cy="1929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endParaRPr lang="zh-CN" altLang="en-US" dirty="0"/>
          </a:p>
        </p:txBody>
      </p:sp>
      <p:sp>
        <p:nvSpPr>
          <p:cNvPr id="3" name="内容占位符 2"/>
          <p:cNvSpPr>
            <a:spLocks noGrp="1"/>
          </p:cNvSpPr>
          <p:nvPr>
            <p:ph idx="1"/>
          </p:nvPr>
        </p:nvSpPr>
        <p:spPr/>
        <p:txBody>
          <a:bodyPr/>
          <a:lstStyle/>
          <a:p>
            <a:r>
              <a:rPr lang="zh-CN" altLang="en-US" dirty="0"/>
              <a:t>难点</a:t>
            </a:r>
            <a:endParaRPr lang="en-US" altLang="zh-CN" dirty="0"/>
          </a:p>
          <a:p>
            <a:pPr lvl="1"/>
            <a:r>
              <a:rPr lang="zh-CN" altLang="en-US" dirty="0"/>
              <a:t>参数过多，影响训练</a:t>
            </a:r>
            <a:endParaRPr lang="zh-CN" altLang="en-US" dirty="0"/>
          </a:p>
          <a:p>
            <a:pPr lvl="1"/>
            <a:r>
              <a:rPr lang="zh-CN" altLang="en-US" dirty="0"/>
              <a:t>非凸优化问题：即存在局部最优而非全局最优解，影响迭代</a:t>
            </a:r>
            <a:endParaRPr lang="zh-CN" altLang="en-US" dirty="0"/>
          </a:p>
          <a:p>
            <a:pPr lvl="1"/>
            <a:r>
              <a:rPr lang="zh-CN" altLang="en-US" dirty="0"/>
              <a:t>梯度消失问题，下层参数比较难调</a:t>
            </a:r>
            <a:endParaRPr lang="zh-CN" altLang="en-US" dirty="0"/>
          </a:p>
          <a:p>
            <a:pPr lvl="1"/>
            <a:r>
              <a:rPr lang="zh-CN" altLang="en-US" dirty="0"/>
              <a:t>参数解释起来比较困难</a:t>
            </a:r>
            <a:endParaRPr lang="zh-CN" altLang="en-US" dirty="0"/>
          </a:p>
          <a:p>
            <a:pPr lvl="1"/>
            <a:endParaRPr lang="zh-CN" altLang="en-US" dirty="0"/>
          </a:p>
          <a:p>
            <a:r>
              <a:rPr lang="zh-CN" altLang="en-US" dirty="0"/>
              <a:t>需求</a:t>
            </a:r>
            <a:endParaRPr lang="zh-CN" altLang="en-US" dirty="0"/>
          </a:p>
          <a:p>
            <a:pPr lvl="1"/>
            <a:r>
              <a:rPr lang="zh-CN" altLang="en-US" dirty="0"/>
              <a:t>计算资源要大</a:t>
            </a:r>
            <a:endParaRPr lang="zh-CN" altLang="en-US" dirty="0"/>
          </a:p>
          <a:p>
            <a:pPr lvl="1"/>
            <a:r>
              <a:rPr lang="zh-CN" altLang="en-US" dirty="0"/>
              <a:t>数据要多</a:t>
            </a:r>
            <a:endParaRPr lang="zh-CN" altLang="en-US" dirty="0"/>
          </a:p>
          <a:p>
            <a:pPr lvl="1"/>
            <a:r>
              <a:rPr lang="zh-CN" altLang="en-US" dirty="0"/>
              <a:t>算法效率要好：即收敛快</a:t>
            </a:r>
            <a:endParaRPr lang="zh-CN" altLang="en-US" dirty="0"/>
          </a:p>
        </p:txBody>
      </p:sp>
      <p:pic>
        <p:nvPicPr>
          <p:cNvPr id="5" name="图片 4"/>
          <p:cNvPicPr>
            <a:picLocks noChangeAspect="1"/>
          </p:cNvPicPr>
          <p:nvPr/>
        </p:nvPicPr>
        <p:blipFill>
          <a:blip r:embed="rId1"/>
          <a:stretch>
            <a:fillRect/>
          </a:stretch>
        </p:blipFill>
        <p:spPr>
          <a:xfrm>
            <a:off x="7744460" y="2625725"/>
            <a:ext cx="2438400" cy="115062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endParaRPr lang="zh-CN" altLang="en-US" dirty="0"/>
          </a:p>
        </p:txBody>
      </p:sp>
      <p:sp>
        <p:nvSpPr>
          <p:cNvPr id="3" name="内容占位符 2"/>
          <p:cNvSpPr>
            <a:spLocks noGrp="1"/>
          </p:cNvSpPr>
          <p:nvPr>
            <p:ph idx="1"/>
          </p:nvPr>
        </p:nvSpPr>
        <p:spPr/>
        <p:txBody>
          <a:bodyPr/>
          <a:lstStyle/>
          <a:p>
            <a:r>
              <a:rPr lang="zh-CN" altLang="en-US" dirty="0"/>
              <a:t>非凸优化问题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02130" y="1696720"/>
            <a:ext cx="8587105" cy="457644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endParaRPr lang="zh-CN" altLang="en-US" dirty="0"/>
          </a:p>
        </p:txBody>
      </p:sp>
      <p:sp>
        <p:nvSpPr>
          <p:cNvPr id="3" name="内容占位符 2"/>
          <p:cNvSpPr>
            <a:spLocks noGrp="1"/>
          </p:cNvSpPr>
          <p:nvPr>
            <p:ph idx="1"/>
          </p:nvPr>
        </p:nvSpPr>
        <p:spPr/>
        <p:txBody>
          <a:bodyPr/>
          <a:lstStyle/>
          <a:p>
            <a:r>
              <a:rPr lang="zh-CN" altLang="en-US" dirty="0"/>
              <a:t>梯度消失问题（</a:t>
            </a:r>
            <a:r>
              <a:rPr lang="en-US" altLang="zh-CN" dirty="0"/>
              <a:t>Vanishing Gradient Problem</a:t>
            </a:r>
            <a:r>
              <a:rPr lang="zh-CN" altLang="en-US" dirty="0"/>
              <a:t>）</a:t>
            </a:r>
            <a:endParaRPr lang="en-US" altLang="zh-CN" sz="1500" i="1" dirty="0">
              <a:latin typeface="Cambria Math" panose="02040503050406030204" pitchFamily="18" charset="0"/>
            </a:endParaRPr>
          </a:p>
          <a:p>
            <a:pPr lvl="0"/>
            <a:endParaRPr lang="zh-CN" altLang="zh-CN" sz="1500" i="1" dirty="0">
              <a:latin typeface="Cambria Math" panose="02040503050406030204" pitchFamily="18" charset="0"/>
            </a:endParaRPr>
          </a:p>
        </p:txBody>
      </p:sp>
      <p:pic>
        <p:nvPicPr>
          <p:cNvPr id="6" name="图片 5"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09850" y="3133090"/>
            <a:ext cx="6628765" cy="2877820"/>
          </a:xfrm>
          <a:prstGeom prst="rect">
            <a:avLst/>
          </a:prstGeom>
        </p:spPr>
      </p:pic>
      <p:pic>
        <p:nvPicPr>
          <p:cNvPr id="4" name="图片 3"/>
          <p:cNvPicPr>
            <a:picLocks noChangeAspect="1"/>
          </p:cNvPicPr>
          <p:nvPr/>
        </p:nvPicPr>
        <p:blipFill>
          <a:blip r:embed="rId2"/>
          <a:stretch>
            <a:fillRect/>
          </a:stretch>
        </p:blipFill>
        <p:spPr>
          <a:xfrm>
            <a:off x="1631950" y="5444490"/>
            <a:ext cx="1697355" cy="821055"/>
          </a:xfrm>
          <a:prstGeom prst="rect">
            <a:avLst/>
          </a:prstGeom>
        </p:spPr>
      </p:pic>
      <p:pic>
        <p:nvPicPr>
          <p:cNvPr id="5" name="图片 4"/>
          <p:cNvPicPr>
            <a:picLocks noChangeAspect="1"/>
          </p:cNvPicPr>
          <p:nvPr/>
        </p:nvPicPr>
        <p:blipFill>
          <a:blip r:embed="rId3"/>
          <a:stretch>
            <a:fillRect/>
          </a:stretch>
        </p:blipFill>
        <p:spPr>
          <a:xfrm>
            <a:off x="8470265" y="5894070"/>
            <a:ext cx="2090420" cy="459105"/>
          </a:xfrm>
          <a:prstGeom prst="rect">
            <a:avLst/>
          </a:prstGeom>
        </p:spPr>
      </p:pic>
      <p:grpSp>
        <p:nvGrpSpPr>
          <p:cNvPr id="12" name="组合 11"/>
          <p:cNvGrpSpPr/>
          <p:nvPr/>
        </p:nvGrpSpPr>
        <p:grpSpPr>
          <a:xfrm>
            <a:off x="5015865" y="1743075"/>
            <a:ext cx="2160270" cy="1099185"/>
            <a:chOff x="10095" y="2472"/>
            <a:chExt cx="3402" cy="1731"/>
          </a:xfrm>
        </p:grpSpPr>
        <p:grpSp>
          <p:nvGrpSpPr>
            <p:cNvPr id="10" name="组合 9"/>
            <p:cNvGrpSpPr/>
            <p:nvPr/>
          </p:nvGrpSpPr>
          <p:grpSpPr>
            <a:xfrm>
              <a:off x="10412" y="2472"/>
              <a:ext cx="2832" cy="1731"/>
              <a:chOff x="266" y="3619"/>
              <a:chExt cx="3534" cy="2160"/>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rcRect l="36312" t="48325" r="23460" b="32536"/>
              <a:stretch>
                <a:fillRect/>
              </a:stretch>
            </p:blipFill>
            <p:spPr>
              <a:xfrm>
                <a:off x="266" y="3619"/>
                <a:ext cx="3534" cy="108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rcRect l="43244" t="80542" r="31030" b="319"/>
              <a:stretch>
                <a:fillRect/>
              </a:stretch>
            </p:blipFill>
            <p:spPr>
              <a:xfrm>
                <a:off x="266" y="4699"/>
                <a:ext cx="2260" cy="1080"/>
              </a:xfrm>
              <a:prstGeom prst="rect">
                <a:avLst/>
              </a:prstGeom>
            </p:spPr>
          </p:pic>
        </p:grpSp>
        <p:sp>
          <p:nvSpPr>
            <p:cNvPr id="13" name="圆角矩形 12"/>
            <p:cNvSpPr/>
            <p:nvPr/>
          </p:nvSpPr>
          <p:spPr>
            <a:xfrm>
              <a:off x="10095" y="2503"/>
              <a:ext cx="3402" cy="824"/>
            </a:xfrm>
            <a:prstGeom prst="roundRect">
              <a:avLst>
                <a:gd name="adj" fmla="val 9985"/>
              </a:avLst>
            </a:prstGeom>
            <a:ln>
              <a:solidFill>
                <a:srgbClr val="C00000"/>
              </a:solidFill>
            </a:ln>
          </p:spPr>
          <p:txBody>
            <a:bodyPr wrap="square">
              <a:spAutoFit/>
            </a:bodyPr>
            <a:p>
              <a:endParaRPr lang="zh-CN" altLang="en-US" sz="2400" dirty="0"/>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优化问题</a:t>
            </a:r>
            <a:endParaRPr lang="zh-CN" altLang="en-US" dirty="0"/>
          </a:p>
        </p:txBody>
      </p:sp>
      <p:pic>
        <p:nvPicPr>
          <p:cNvPr id="4" name="图片 3"/>
          <p:cNvPicPr>
            <a:picLocks noChangeAspect="1"/>
          </p:cNvPicPr>
          <p:nvPr/>
        </p:nvPicPr>
        <p:blipFill>
          <a:blip r:embed="rId1"/>
          <a:stretch>
            <a:fillRect/>
          </a:stretch>
        </p:blipFill>
        <p:spPr>
          <a:xfrm>
            <a:off x="1705610" y="1374775"/>
            <a:ext cx="8630920" cy="45250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课后练习</a:t>
            </a:r>
            <a:endParaRPr lang="zh-CN" altLang="en-US" dirty="0"/>
          </a:p>
        </p:txBody>
      </p:sp>
      <p:sp>
        <p:nvSpPr>
          <p:cNvPr id="3" name="内容占位符 2"/>
          <p:cNvSpPr>
            <a:spLocks noGrp="1"/>
          </p:cNvSpPr>
          <p:nvPr>
            <p:ph idx="1"/>
          </p:nvPr>
        </p:nvSpPr>
        <p:spPr/>
        <p:txBody>
          <a:bodyPr/>
          <a:lstStyle/>
          <a:p>
            <a:r>
              <a:rPr lang="zh-CN" altLang="en-US" dirty="0"/>
              <a:t>知识点</a:t>
            </a:r>
            <a:endParaRPr lang="en-US" altLang="zh-CN" dirty="0"/>
          </a:p>
          <a:p>
            <a:pPr lvl="1"/>
            <a:r>
              <a:rPr lang="zh-CN" altLang="en-US" dirty="0"/>
              <a:t>激活函数</a:t>
            </a:r>
            <a:endParaRPr lang="en-US" altLang="zh-CN" dirty="0"/>
          </a:p>
          <a:p>
            <a:pPr lvl="1"/>
            <a:r>
              <a:rPr lang="zh-CN" altLang="en-US" dirty="0"/>
              <a:t>误差反向传播</a:t>
            </a:r>
            <a:endParaRPr lang="en-US" altLang="zh-CN" dirty="0"/>
          </a:p>
          <a:p>
            <a:pPr lvl="1"/>
            <a:r>
              <a:rPr lang="zh-CN" altLang="en-US" dirty="0"/>
              <a:t>自动微分与计算图</a:t>
            </a:r>
            <a:endParaRPr lang="zh-CN" altLang="en-US" dirty="0"/>
          </a:p>
          <a:p>
            <a:pPr lvl="1"/>
            <a:endParaRPr lang="en-US" altLang="zh-CN" dirty="0"/>
          </a:p>
          <a:p>
            <a:pPr lvl="1"/>
            <a:r>
              <a:rPr lang="en-US" altLang="zh-CN" dirty="0"/>
              <a:t>TensorFlow</a:t>
            </a:r>
            <a:r>
              <a:rPr lang="zh-CN" altLang="en-US" dirty="0"/>
              <a:t>游乐场</a:t>
            </a:r>
            <a:endParaRPr lang="en-US" altLang="zh-CN" dirty="0"/>
          </a:p>
          <a:p>
            <a:pPr lvl="1"/>
            <a:endParaRPr lang="en-US" altLang="zh-CN" dirty="0"/>
          </a:p>
          <a:p>
            <a:r>
              <a:rPr lang="zh-CN" altLang="en-US" dirty="0"/>
              <a:t>编程练习</a:t>
            </a:r>
            <a:r>
              <a:rPr lang="en-US" altLang="zh-CN" dirty="0"/>
              <a:t>1</a:t>
            </a:r>
            <a:endParaRPr lang="en-US" altLang="zh-CN" dirty="0"/>
          </a:p>
          <a:p>
            <a:pPr lvl="1"/>
            <a:r>
              <a:rPr lang="zh-CN" altLang="en-US" dirty="0"/>
              <a:t>使用</a:t>
            </a:r>
            <a:r>
              <a:rPr lang="en-US" altLang="zh-CN" dirty="0" err="1"/>
              <a:t>Numpy</a:t>
            </a:r>
            <a:r>
              <a:rPr lang="zh-CN" altLang="en-US" dirty="0"/>
              <a:t>实现前馈神经网络</a:t>
            </a:r>
            <a:endParaRPr lang="en-US" altLang="zh-CN" dirty="0"/>
          </a:p>
          <a:p>
            <a:pPr lvl="1"/>
            <a:r>
              <a:rPr lang="en-US" altLang="zh-CN" dirty="0">
                <a:hlinkClick r:id="rId1" tooltip="chap4_ simple neural network"/>
              </a:rPr>
              <a:t>chap4_ simple neural network</a:t>
            </a:r>
            <a:endParaRPr lang="en-US" altLang="zh-CN" dirty="0"/>
          </a:p>
          <a:p>
            <a:pPr marL="0" indent="0">
              <a:buNone/>
            </a:pPr>
            <a:endParaRPr lang="en-US" altLang="zh-CN" dirty="0"/>
          </a:p>
        </p:txBody>
      </p:sp>
      <p:pic>
        <p:nvPicPr>
          <p:cNvPr id="5" name="图片 4"/>
          <p:cNvPicPr>
            <a:picLocks noChangeAspect="1"/>
          </p:cNvPicPr>
          <p:nvPr/>
        </p:nvPicPr>
        <p:blipFill>
          <a:blip r:embed="rId2"/>
          <a:stretch>
            <a:fillRect/>
          </a:stretch>
        </p:blipFill>
        <p:spPr>
          <a:xfrm>
            <a:off x="4863465" y="1058545"/>
            <a:ext cx="7227570" cy="4356735"/>
          </a:xfrm>
          <a:prstGeom prst="rect">
            <a:avLst/>
          </a:prstGeom>
        </p:spPr>
      </p:pic>
      <p:sp>
        <p:nvSpPr>
          <p:cNvPr id="6" name="文本框 5"/>
          <p:cNvSpPr txBox="1"/>
          <p:nvPr/>
        </p:nvSpPr>
        <p:spPr>
          <a:xfrm>
            <a:off x="5629275" y="5638800"/>
            <a:ext cx="5696585" cy="306705"/>
          </a:xfrm>
          <a:prstGeom prst="rect">
            <a:avLst/>
          </a:prstGeom>
          <a:noFill/>
        </p:spPr>
        <p:txBody>
          <a:bodyPr wrap="square" rtlCol="0" anchor="t">
            <a:spAutoFit/>
          </a:bodyPr>
          <a:p>
            <a:pPr algn="ctr"/>
            <a:r>
              <a:rPr lang="zh-CN" altLang="en-US" sz="1400">
                <a:solidFill>
                  <a:srgbClr val="7030A0"/>
                </a:solidFill>
                <a:latin typeface="Bookman Old Style" panose="02050604050505020204" pitchFamily="18" charset="0"/>
                <a:cs typeface="Bookman Old Style" panose="02050604050505020204" pitchFamily="18" charset="0"/>
              </a:rPr>
              <a:t>http://playground.tensorflow.org</a:t>
            </a:r>
            <a:endParaRPr lang="zh-CN" altLang="en-US" sz="1400">
              <a:solidFill>
                <a:srgbClr val="7030A0"/>
              </a:solidFill>
              <a:latin typeface="Bookman Old Style" panose="02050604050505020204" pitchFamily="18" charset="0"/>
              <a:cs typeface="Bookman Old Style" panose="020506040505050202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参考资料</a:t>
            </a:r>
            <a:endParaRPr lang="zh-CN" altLang="en-US"/>
          </a:p>
        </p:txBody>
      </p:sp>
      <p:sp>
        <p:nvSpPr>
          <p:cNvPr id="3" name="内容占位符 2"/>
          <p:cNvSpPr>
            <a:spLocks noGrp="1"/>
          </p:cNvSpPr>
          <p:nvPr>
            <p:ph idx="1"/>
          </p:nvPr>
        </p:nvSpPr>
        <p:spPr/>
        <p:txBody>
          <a:bodyPr/>
          <a:p>
            <a:r>
              <a:rPr lang="zh-CN" altLang="en-US"/>
              <a:t>zhyuzh3d，https://www.jianshu.com/p/e31eba5dfa24，简书</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11304"/>
          <a:stretch>
            <a:fillRect/>
          </a:stretch>
        </p:blipFill>
        <p:spPr>
          <a:xfrm>
            <a:off x="180975" y="64135"/>
            <a:ext cx="11719560" cy="5839460"/>
          </a:xfrm>
          <a:prstGeom prst="rect">
            <a:avLst/>
          </a:prstGeom>
        </p:spPr>
      </p:pic>
      <p:sp>
        <p:nvSpPr>
          <p:cNvPr id="6" name="矩形 5"/>
          <p:cNvSpPr/>
          <p:nvPr/>
        </p:nvSpPr>
        <p:spPr>
          <a:xfrm>
            <a:off x="-15240" y="5409565"/>
            <a:ext cx="12233910" cy="14973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人类大脑有着复杂的结构，也是智能的主要产生器官。我们常说的“大脑”实际是指整个人脑。科学的说，人脑除了大脑，还包含小脑、脑干、间脑、垂体、胼胝体等重要结构。</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10436"/>
          <a:stretch>
            <a:fillRect/>
          </a:stretch>
        </p:blipFill>
        <p:spPr>
          <a:xfrm>
            <a:off x="236220" y="154940"/>
            <a:ext cx="11719560" cy="5896610"/>
          </a:xfrm>
          <a:prstGeom prst="rect">
            <a:avLst/>
          </a:prstGeom>
        </p:spPr>
      </p:pic>
      <p:sp>
        <p:nvSpPr>
          <p:cNvPr id="6" name="矩形 5"/>
          <p:cNvSpPr/>
          <p:nvPr/>
        </p:nvSpPr>
        <p:spPr>
          <a:xfrm>
            <a:off x="-15240" y="5409565"/>
            <a:ext cx="12233910" cy="14973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spcBef>
                <a:spcPts val="600"/>
              </a:spcBef>
              <a:spcAft>
                <a:spcPts val="0"/>
              </a:spcAft>
            </a:pPr>
            <a:r>
              <a:rPr lang="zh-CN" altLang="en-US" sz="2400">
                <a:latin typeface="思源宋体" panose="02020400000000000000" charset="-122"/>
                <a:ea typeface="思源宋体" panose="02020400000000000000" charset="-122"/>
                <a:sym typeface="+mn-ea"/>
              </a:rPr>
              <a:t>人类具有视觉、听觉、触觉、味觉、嗅觉和平衡六种感觉能力。</a:t>
            </a:r>
            <a:endParaRPr lang="zh-CN" altLang="en-US" sz="2400">
              <a:latin typeface="思源宋体" panose="02020400000000000000" charset="-122"/>
              <a:ea typeface="思源宋体" panose="02020400000000000000" charset="-122"/>
              <a:sym typeface="+mn-ea"/>
            </a:endParaRPr>
          </a:p>
          <a:p>
            <a:pPr algn="ctr">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每种感觉系统都包含三个组成部分：感知器，神经通路，脑神经部分或区域。</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7145" y="8255"/>
            <a:ext cx="12242800" cy="6851015"/>
          </a:xfrm>
          <a:prstGeom prst="rect">
            <a:avLst/>
          </a:prstGeom>
        </p:spPr>
      </p:pic>
      <p:sp>
        <p:nvSpPr>
          <p:cNvPr id="6" name="矩形 5"/>
          <p:cNvSpPr/>
          <p:nvPr/>
        </p:nvSpPr>
        <p:spPr>
          <a:xfrm>
            <a:off x="8345170" y="2661285"/>
            <a:ext cx="3760470" cy="2939415"/>
          </a:xfrm>
          <a:prstGeom prst="rect">
            <a:avLst/>
          </a:prstGeom>
          <a:noFill/>
          <a:ln w="12700">
            <a:solidFill>
              <a:schemeClr val="tx1">
                <a:lumMod val="50000"/>
                <a:lumOff val="50000"/>
              </a:schemeClr>
            </a:solidFill>
            <a:prstDash val="dash"/>
          </a:ln>
          <a:extLst>
            <a:ext uri="{909E8E84-426E-40DD-AFC4-6F175D3DCCD1}">
              <a14:hiddenFill xmlns:a14="http://schemas.microsoft.com/office/drawing/2010/main">
                <a:solidFill>
                  <a:srgbClr val="00206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00000"/>
              </a:lnSpc>
              <a:spcBef>
                <a:spcPts val="600"/>
              </a:spcBef>
              <a:spcAft>
                <a:spcPts val="0"/>
              </a:spcAft>
            </a:pPr>
            <a:r>
              <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每种感觉系统都包含三个组成部分：</a:t>
            </a:r>
            <a:endPar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a:p>
            <a:pPr marL="342900" indent="-342900" algn="l">
              <a:lnSpc>
                <a:spcPct val="100000"/>
              </a:lnSpc>
              <a:spcBef>
                <a:spcPts val="600"/>
              </a:spcBef>
              <a:spcAft>
                <a:spcPts val="0"/>
              </a:spcAft>
              <a:buFont typeface="Arial" panose="020B0604020202020204" pitchFamily="34" charset="0"/>
              <a:buChar char="•"/>
            </a:pPr>
            <a:r>
              <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一是感知器，例如眼睛视网膜感知外界光线变化，</a:t>
            </a:r>
            <a:endPar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a:p>
            <a:pPr marL="342900" indent="-342900" algn="l">
              <a:lnSpc>
                <a:spcPct val="100000"/>
              </a:lnSpc>
              <a:spcBef>
                <a:spcPts val="600"/>
              </a:spcBef>
              <a:spcAft>
                <a:spcPts val="0"/>
              </a:spcAft>
              <a:buFont typeface="Arial" panose="020B0604020202020204" pitchFamily="34" charset="0"/>
              <a:buChar char="•"/>
            </a:pPr>
            <a:r>
              <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二是神经通路，负责传递感知器捕获的信号，</a:t>
            </a:r>
            <a:endPar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a:p>
            <a:pPr marL="342900" indent="-342900" algn="l">
              <a:lnSpc>
                <a:spcPct val="100000"/>
              </a:lnSpc>
              <a:spcBef>
                <a:spcPts val="600"/>
              </a:spcBef>
              <a:spcAft>
                <a:spcPts val="0"/>
              </a:spcAft>
              <a:buFont typeface="Arial" panose="020B0604020202020204" pitchFamily="34" charset="0"/>
              <a:buChar char="•"/>
            </a:pPr>
            <a:r>
              <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三是相关的脑神经部分或区域，负责对信号进行加工处理和后续分析。</a:t>
            </a:r>
            <a:endPar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11031"/>
          <a:stretch>
            <a:fillRect/>
          </a:stretch>
        </p:blipFill>
        <p:spPr>
          <a:xfrm>
            <a:off x="259080" y="4445"/>
            <a:ext cx="11673840" cy="5843905"/>
          </a:xfrm>
          <a:prstGeom prst="rect">
            <a:avLst/>
          </a:prstGeom>
        </p:spPr>
      </p:pic>
      <p:sp>
        <p:nvSpPr>
          <p:cNvPr id="4" name="文本框 3"/>
          <p:cNvSpPr txBox="1"/>
          <p:nvPr/>
        </p:nvSpPr>
        <p:spPr>
          <a:xfrm>
            <a:off x="4826000" y="-1464310"/>
            <a:ext cx="2540000" cy="368300"/>
          </a:xfrm>
          <a:prstGeom prst="rect">
            <a:avLst/>
          </a:prstGeom>
          <a:noFill/>
        </p:spPr>
        <p:txBody>
          <a:bodyPr wrap="square" rtlCol="0" anchor="t">
            <a:spAutoFit/>
          </a:bodyPr>
          <a:p>
            <a:endParaRPr lang="zh-CN" altLang="en-US"/>
          </a:p>
        </p:txBody>
      </p:sp>
      <p:sp>
        <p:nvSpPr>
          <p:cNvPr id="6" name="矩形 5"/>
          <p:cNvSpPr/>
          <p:nvPr/>
        </p:nvSpPr>
        <p:spPr>
          <a:xfrm>
            <a:off x="-15240" y="5409565"/>
            <a:ext cx="12233910" cy="14973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just">
              <a:lnSpc>
                <a:spcPct val="100000"/>
              </a:lnSpc>
              <a:spcBef>
                <a:spcPts val="600"/>
              </a:spcBef>
              <a:spcAft>
                <a:spcPts val="0"/>
              </a:spcAft>
              <a:buFont typeface="Arial" panose="020B0604020202020204" pitchFamily="34" charset="0"/>
              <a:buChar char="•"/>
            </a:pPr>
            <a:r>
              <a:rPr lang="zh-CN" altLang="en-US" sz="2000" b="1">
                <a:latin typeface="思源宋体" panose="02020400000000000000" charset="-122"/>
                <a:ea typeface="思源宋体" panose="02020400000000000000" charset="-122"/>
                <a:cs typeface="思源宋体" panose="02020400000000000000" charset="-122"/>
                <a:sym typeface="+mn-ea"/>
              </a:rPr>
              <a:t>体感系统Somatosensory system</a:t>
            </a:r>
            <a:r>
              <a:rPr lang="zh-CN" altLang="en-US" sz="2000">
                <a:latin typeface="思源宋体" panose="02020400000000000000" charset="-122"/>
                <a:ea typeface="思源宋体" panose="02020400000000000000" charset="-122"/>
                <a:cs typeface="思源宋体" panose="02020400000000000000" charset="-122"/>
                <a:sym typeface="+mn-ea"/>
              </a:rPr>
              <a:t>是人类感觉系统的一部分，专用于感应自身皮肤和身体内部的变化，比如用于感受冷热、被挤压、味觉嗅觉、威胁信号的感受器。</a:t>
            </a:r>
            <a:endParaRPr lang="zh-CN" altLang="en-US" sz="2000">
              <a:latin typeface="思源宋体" panose="02020400000000000000" charset="-122"/>
              <a:ea typeface="思源宋体" panose="02020400000000000000" charset="-122"/>
              <a:cs typeface="思源宋体" panose="02020400000000000000" charset="-122"/>
            </a:endParaRPr>
          </a:p>
          <a:p>
            <a:pPr marL="342900" indent="-342900" algn="just">
              <a:lnSpc>
                <a:spcPct val="100000"/>
              </a:lnSpc>
              <a:spcBef>
                <a:spcPts val="600"/>
              </a:spcBef>
              <a:spcAft>
                <a:spcPts val="0"/>
              </a:spcAft>
              <a:buFont typeface="Arial" panose="020B0604020202020204" pitchFamily="34" charset="0"/>
              <a:buChar char="•"/>
            </a:pPr>
            <a:r>
              <a:rPr lang="zh-CN" altLang="en-US" sz="2000">
                <a:latin typeface="思源宋体" panose="02020400000000000000" charset="-122"/>
                <a:ea typeface="思源宋体" panose="02020400000000000000" charset="-122"/>
                <a:cs typeface="思源宋体" panose="02020400000000000000" charset="-122"/>
                <a:sym typeface="+mn-ea"/>
              </a:rPr>
              <a:t>大脑皮质小人描绘了全身各个器官相对应的大脑皮质面积比例，其中嘴唇的相对感知能力最强，而运动方面双手和嘴则获得了最强能力，以便于我们工作和交流。</a:t>
            </a:r>
            <a:endParaRPr lang="zh-CN" altLang="en-US" sz="20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5" name="图片 4">
            <a:hlinkClick r:id="rId2" action="ppaction://hlinkfile"/>
          </p:cNvPr>
          <p:cNvPicPr>
            <a:picLocks noChangeAspect="1"/>
          </p:cNvPicPr>
          <p:nvPr/>
        </p:nvPicPr>
        <p:blipFill>
          <a:blip r:embed="rId3"/>
          <a:stretch>
            <a:fillRect/>
          </a:stretch>
        </p:blipFill>
        <p:spPr>
          <a:xfrm>
            <a:off x="11355705" y="191135"/>
            <a:ext cx="577215" cy="577215"/>
          </a:xfrm>
          <a:prstGeom prst="ellipse">
            <a:avLst/>
          </a:prstGeom>
        </p:spPr>
      </p:pic>
    </p:spTree>
  </p:cSld>
  <p:clrMapOvr>
    <a:masterClrMapping/>
  </p:clrMapOvr>
</p:sld>
</file>

<file path=ppt/theme/theme1.xml><?xml version="1.0" encoding="utf-8"?>
<a:theme xmlns:a="http://schemas.openxmlformats.org/drawingml/2006/main" name="课件模板">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黑体-Fei">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333333"/>
        </a:dk1>
        <a:lt1>
          <a:srgbClr val="FFFFFF"/>
        </a:lt1>
        <a:dk2>
          <a:srgbClr val="808080"/>
        </a:dk2>
        <a:lt2>
          <a:srgbClr val="003366"/>
        </a:lt2>
        <a:accent1>
          <a:srgbClr val="6699FF"/>
        </a:accent1>
        <a:accent2>
          <a:srgbClr val="990000"/>
        </a:accent2>
        <a:accent3>
          <a:srgbClr val="FFFFFF"/>
        </a:accent3>
        <a:accent4>
          <a:srgbClr val="2A2A2A"/>
        </a:accent4>
        <a:accent5>
          <a:srgbClr val="B8CAFF"/>
        </a:accent5>
        <a:accent6>
          <a:srgbClr val="8A0000"/>
        </a:accent6>
        <a:hlink>
          <a:srgbClr val="0066CC"/>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66CCFF"/>
        </a:accent1>
        <a:accent2>
          <a:srgbClr val="3366FF"/>
        </a:accent2>
        <a:accent3>
          <a:srgbClr val="FFFFFF"/>
        </a:accent3>
        <a:accent4>
          <a:srgbClr val="404040"/>
        </a:accent4>
        <a:accent5>
          <a:srgbClr val="B8E2FF"/>
        </a:accent5>
        <a:accent6>
          <a:srgbClr val="2D5CE7"/>
        </a:accent6>
        <a:hlink>
          <a:srgbClr val="FFCC00"/>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0099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FF99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9966F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2993</Words>
  <Application>WPS 演示</Application>
  <PresentationFormat>宽屏</PresentationFormat>
  <Paragraphs>320</Paragraphs>
  <Slides>60</Slides>
  <Notes>35</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81" baseType="lpstr">
      <vt:lpstr>Arial</vt:lpstr>
      <vt:lpstr>宋体</vt:lpstr>
      <vt:lpstr>Wingdings</vt:lpstr>
      <vt:lpstr>微软雅黑</vt:lpstr>
      <vt:lpstr>思源宋体 CN</vt:lpstr>
      <vt:lpstr>隶书</vt:lpstr>
      <vt:lpstr>华文中宋</vt:lpstr>
      <vt:lpstr>逐浪古藉大字库</vt:lpstr>
      <vt:lpstr>Times New Roman</vt:lpstr>
      <vt:lpstr>汉仪小隶书简</vt:lpstr>
      <vt:lpstr>Bookman Old Style</vt:lpstr>
      <vt:lpstr>Cambria</vt:lpstr>
      <vt:lpstr>黑体</vt:lpstr>
      <vt:lpstr>思源宋体</vt:lpstr>
      <vt:lpstr>Arial Unicode MS</vt:lpstr>
      <vt:lpstr>幼圆</vt:lpstr>
      <vt:lpstr>Wingdings 3</vt:lpstr>
      <vt:lpstr>Cambria Math</vt:lpstr>
      <vt:lpstr>Century Schoolbook</vt:lpstr>
      <vt:lpstr>课件模板</vt:lpstr>
      <vt:lpstr>Equation.3</vt:lpstr>
      <vt:lpstr>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神经网络</vt:lpstr>
      <vt:lpstr>神经网络</vt:lpstr>
      <vt:lpstr>生物神经元</vt:lpstr>
      <vt:lpstr>人工神经元</vt:lpstr>
      <vt:lpstr>激活函数的性质</vt:lpstr>
      <vt:lpstr>常见激活函数</vt:lpstr>
      <vt:lpstr>常见激活函数</vt:lpstr>
      <vt:lpstr>常见激活函数</vt:lpstr>
      <vt:lpstr>常见激活函数</vt:lpstr>
      <vt:lpstr>常见激活函数</vt:lpstr>
      <vt:lpstr>常见激活函数</vt:lpstr>
      <vt:lpstr>常见激活函数</vt:lpstr>
      <vt:lpstr>常见激活函数</vt:lpstr>
      <vt:lpstr>常见激活函数及其导数</vt:lpstr>
      <vt:lpstr>人工神经网络</vt:lpstr>
      <vt:lpstr>网络结构</vt:lpstr>
      <vt:lpstr>前馈神经网络</vt:lpstr>
      <vt:lpstr>网络结构</vt:lpstr>
      <vt:lpstr>信息传递过程</vt:lpstr>
      <vt:lpstr>前馈网络</vt:lpstr>
      <vt:lpstr>前馈网络</vt:lpstr>
      <vt:lpstr>深层前馈神经网络</vt:lpstr>
      <vt:lpstr>通用近似定理</vt:lpstr>
      <vt:lpstr>应用到机器学习</vt:lpstr>
      <vt:lpstr>应用到机器学习</vt:lpstr>
      <vt:lpstr>参数学习</vt:lpstr>
      <vt:lpstr>梯度下降</vt:lpstr>
      <vt:lpstr>如何计算梯度？</vt:lpstr>
      <vt:lpstr>矩阵微积分</vt:lpstr>
      <vt:lpstr>链式法则（Chain Rule）</vt:lpstr>
      <vt:lpstr>反向传播算法</vt:lpstr>
      <vt:lpstr>计算</vt:lpstr>
      <vt:lpstr>反向传播算法</vt:lpstr>
      <vt:lpstr>反向传播算法（backpropagation，BP）</vt:lpstr>
      <vt:lpstr>自动微分与计算图</vt:lpstr>
      <vt:lpstr>计算图</vt:lpstr>
      <vt:lpstr>自动微分</vt:lpstr>
      <vt:lpstr>静态计算图和动态计算图</vt:lpstr>
      <vt:lpstr>静态计算图和动态计算图</vt:lpstr>
      <vt:lpstr>静态计算图和动态计算图</vt:lpstr>
      <vt:lpstr>静态计算图和动态计算图</vt:lpstr>
      <vt:lpstr>如何实现？</vt:lpstr>
      <vt:lpstr>Getting started: 30 seconds to Keras</vt:lpstr>
      <vt:lpstr>深度学习的三个步骤</vt:lpstr>
      <vt:lpstr>优化问题</vt:lpstr>
      <vt:lpstr>优化问题</vt:lpstr>
      <vt:lpstr>优化问题</vt:lpstr>
      <vt:lpstr>优化问题</vt:lpstr>
      <vt:lpstr>课后练习</vt:lpstr>
      <vt:lpstr>参考资料</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Fei Gao</dc:creator>
  <cp:lastModifiedBy>fei</cp:lastModifiedBy>
  <cp:revision>938</cp:revision>
  <cp:lastPrinted>2017-11-03T02:59:00Z</cp:lastPrinted>
  <dcterms:created xsi:type="dcterms:W3CDTF">2018-03-19T02:53:00Z</dcterms:created>
  <dcterms:modified xsi:type="dcterms:W3CDTF">2020-05-12T14:52:49Z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